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73" r:id="rId2"/>
  </p:sldMasterIdLst>
  <p:notesMasterIdLst>
    <p:notesMasterId r:id="rId32"/>
  </p:notesMasterIdLst>
  <p:handoutMasterIdLst>
    <p:handoutMasterId r:id="rId33"/>
  </p:handoutMasterIdLst>
  <p:sldIdLst>
    <p:sldId id="475" r:id="rId3"/>
    <p:sldId id="476" r:id="rId4"/>
    <p:sldId id="459" r:id="rId5"/>
    <p:sldId id="445" r:id="rId6"/>
    <p:sldId id="397" r:id="rId7"/>
    <p:sldId id="398" r:id="rId8"/>
    <p:sldId id="447" r:id="rId9"/>
    <p:sldId id="469" r:id="rId10"/>
    <p:sldId id="470" r:id="rId11"/>
    <p:sldId id="406" r:id="rId12"/>
    <p:sldId id="460" r:id="rId13"/>
    <p:sldId id="461" r:id="rId14"/>
    <p:sldId id="462" r:id="rId15"/>
    <p:sldId id="463" r:id="rId16"/>
    <p:sldId id="464" r:id="rId17"/>
    <p:sldId id="466" r:id="rId18"/>
    <p:sldId id="477" r:id="rId19"/>
    <p:sldId id="478" r:id="rId20"/>
    <p:sldId id="415" r:id="rId21"/>
    <p:sldId id="416" r:id="rId22"/>
    <p:sldId id="417" r:id="rId23"/>
    <p:sldId id="458" r:id="rId24"/>
    <p:sldId id="418" r:id="rId25"/>
    <p:sldId id="473" r:id="rId26"/>
    <p:sldId id="456" r:id="rId27"/>
    <p:sldId id="468" r:id="rId28"/>
    <p:sldId id="474" r:id="rId29"/>
    <p:sldId id="352" r:id="rId30"/>
    <p:sldId id="467" r:id="rId31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C781"/>
    <a:srgbClr val="F3CD60"/>
    <a:srgbClr val="FFFFFF"/>
    <a:srgbClr val="F3BE60"/>
    <a:srgbClr val="234465"/>
    <a:srgbClr val="D2A010"/>
    <a:srgbClr val="F1C341"/>
    <a:srgbClr val="603A14"/>
    <a:srgbClr val="E85C0E"/>
    <a:srgbClr val="BAB398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249" autoAdjust="0"/>
    <p:restoredTop sz="94595" autoAdjust="0"/>
  </p:normalViewPr>
  <p:slideViewPr>
    <p:cSldViewPr>
      <p:cViewPr varScale="1">
        <p:scale>
          <a:sx n="105" d="100"/>
          <a:sy n="105" d="100"/>
        </p:scale>
        <p:origin x="130" y="77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54" d="100"/>
          <a:sy n="54" d="100"/>
        </p:scale>
        <p:origin x="2820" y="7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handoutMaster" Target="handoutMasters/handoutMaster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2/16/2018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2.13592" units="1/cm"/>
          <inkml:channelProperty channel="Y" name="resolution" value="62.42775" units="1/cm"/>
          <inkml:channelProperty channel="T" name="resolution" value="1" units="1/dev"/>
        </inkml:channelProperties>
      </inkml:inkSource>
      <inkml:timestamp xml:id="ts0" timeString="2018-01-01T21:26:12.007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2.13592" units="1/cm"/>
          <inkml:channelProperty channel="Y" name="resolution" value="62.42775" units="1/cm"/>
          <inkml:channelProperty channel="T" name="resolution" value="1" units="1/dev"/>
        </inkml:channelProperties>
      </inkml:inkSource>
      <inkml:timestamp xml:id="ts0" timeString="2018-01-01T21:26:12.441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2.13592" units="1/cm"/>
          <inkml:channelProperty channel="Y" name="resolution" value="62.42775" units="1/cm"/>
          <inkml:channelProperty channel="T" name="resolution" value="1" units="1/dev"/>
        </inkml:channelProperties>
      </inkml:inkSource>
      <inkml:timestamp xml:id="ts0" timeString="2018-01-01T21:26:12.791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0 0 0</inkml:trace>
</inkml:ink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2/16/2018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90961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8169724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71951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28007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>
                <a:solidFill>
                  <a:prstClr val="black"/>
                </a:solidFill>
              </a:rPr>
              <a:pPr/>
              <a:t>25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8665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26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89473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4122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29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69525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foundation/" TargetMode="External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foundation/" TargetMode="External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acebook.com/SoftwareUniversity" TargetMode="External"/><Relationship Id="rId13" Type="http://schemas.openxmlformats.org/officeDocument/2006/relationships/image" Target="../media/image7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judge.softuni.bg/" TargetMode="External"/><Relationship Id="rId12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forum.softuni.bg/" TargetMode="External"/><Relationship Id="rId11" Type="http://schemas.openxmlformats.org/officeDocument/2006/relationships/hyperlink" Target="http://www.introprogramming.info/" TargetMode="External"/><Relationship Id="rId5" Type="http://schemas.openxmlformats.org/officeDocument/2006/relationships/hyperlink" Target="http://www.nakov.com/" TargetMode="External"/><Relationship Id="rId10" Type="http://schemas.openxmlformats.org/officeDocument/2006/relationships/hyperlink" Target="http://www.youtube.com/SoftwareUniversity" TargetMode="External"/><Relationship Id="rId4" Type="http://schemas.openxmlformats.org/officeDocument/2006/relationships/hyperlink" Target="http://softuni.org/" TargetMode="External"/><Relationship Id="rId9" Type="http://schemas.openxmlformats.org/officeDocument/2006/relationships/hyperlink" Target="https://twitter.com/softunibg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27604065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2/16/2018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8" name="Picture 7">
            <a:hlinkClick r:id="rId3" tooltip="Software University Foundation"/>
            <a:extLst>
              <a:ext uri="{FF2B5EF4-FFF2-40B4-BE49-F238E27FC236}">
                <a16:creationId xmlns:a16="http://schemas.microsoft.com/office/drawing/2014/main" id="{BE91651A-CF0A-4560-AE3E-5F62639B87A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4412" y="270640"/>
            <a:ext cx="2090822" cy="521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7887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5" name="Picture 4">
            <a:hlinkClick r:id="rId3" tooltip="Software University Foundation"/>
            <a:extLst>
              <a:ext uri="{FF2B5EF4-FFF2-40B4-BE49-F238E27FC236}">
                <a16:creationId xmlns:a16="http://schemas.microsoft.com/office/drawing/2014/main" id="{BE91651A-CF0A-4560-AE3E-5F62639B87A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4412" y="270640"/>
            <a:ext cx="2090822" cy="521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2855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425245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3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4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5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6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7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8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9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0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1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19" name="Rectangle 18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6600" b="1" kern="1200" noProof="0" dirty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Questions?</a:t>
            </a:r>
            <a:endParaRPr lang="en-US" sz="66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6A51476-2B36-4F63-93E5-C28847B41FA5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62F6090-8C0A-4DE2-B61B-6248FD7761C3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67714">
            <a:off x="504277" y="2018007"/>
            <a:ext cx="2849278" cy="3305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8176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2/16/2018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0285204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8.png"/><Relationship Id="rId4" Type="http://schemas.openxmlformats.org/officeDocument/2006/relationships/hyperlink" Target="http://creativecommons.org/licenses/by-nc-sa/4.0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hyperlink" Target="https://judge.softuni.bg/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" TargetMode="External"/><Relationship Id="rId2" Type="http://schemas.openxmlformats.org/officeDocument/2006/relationships/hyperlink" Target="https://judge.softuni.bg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jpeg"/><Relationship Id="rId7" Type="http://schemas.openxmlformats.org/officeDocument/2006/relationships/image" Target="../media/image38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7.png"/><Relationship Id="rId11" Type="http://schemas.openxmlformats.org/officeDocument/2006/relationships/image" Target="../media/image41.jpeg"/><Relationship Id="rId5" Type="http://schemas.openxmlformats.org/officeDocument/2006/relationships/image" Target="../media/image36.png"/><Relationship Id="rId10" Type="http://schemas.openxmlformats.org/officeDocument/2006/relationships/hyperlink" Target="http://www.introprogramming.info/" TargetMode="External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courses/programming-basics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hyperlink" Target="https://softuni.bg/forum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ntroprogramming.info/intro-csharp-book/" TargetMode="External"/><Relationship Id="rId2" Type="http://schemas.openxmlformats.org/officeDocument/2006/relationships/hyperlink" Target="https://csharp-book.softuni.bg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ntroprogramming.info/english-intro-csharp-book/" TargetMode="External"/><Relationship Id="rId2" Type="http://schemas.openxmlformats.org/officeDocument/2006/relationships/hyperlink" Target="http://www.introprogramming.info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jpeg"/><Relationship Id="rId5" Type="http://schemas.openxmlformats.org/officeDocument/2006/relationships/hyperlink" Target="http://www.introprogramming.info/intro-csharp-book/" TargetMode="External"/><Relationship Id="rId4" Type="http://schemas.openxmlformats.org/officeDocument/2006/relationships/image" Target="../media/image47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ntroprogramming.info/intro-csharp-book/" TargetMode="External"/><Relationship Id="rId2" Type="http://schemas.openxmlformats.org/officeDocument/2006/relationships/hyperlink" Target="https://csharp-book.softuni.bg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hyperlink" Target="https://www.visualstudio.com/" TargetMode="External"/><Relationship Id="rId7" Type="http://schemas.openxmlformats.org/officeDocument/2006/relationships/hyperlink" Target="http://www.monodevelop.com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hyperlink" Target="https://dotnetfiddle.net/" TargetMode="External"/><Relationship Id="rId4" Type="http://schemas.openxmlformats.org/officeDocument/2006/relationships/hyperlink" Target="http://www.monodevelop.com/download/" TargetMode="Externa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://www.indeavr.com/" TargetMode="External"/><Relationship Id="rId13" Type="http://schemas.openxmlformats.org/officeDocument/2006/relationships/image" Target="../media/image56.png"/><Relationship Id="rId18" Type="http://schemas.openxmlformats.org/officeDocument/2006/relationships/hyperlink" Target="https://netpeak.net/" TargetMode="External"/><Relationship Id="rId3" Type="http://schemas.openxmlformats.org/officeDocument/2006/relationships/hyperlink" Target="https://softuni.bg/courses/" TargetMode="External"/><Relationship Id="rId7" Type="http://schemas.openxmlformats.org/officeDocument/2006/relationships/image" Target="../media/image53.png"/><Relationship Id="rId12" Type="http://schemas.openxmlformats.org/officeDocument/2006/relationships/hyperlink" Target="http://www.superhosting.bg/" TargetMode="External"/><Relationship Id="rId17" Type="http://schemas.openxmlformats.org/officeDocument/2006/relationships/image" Target="../media/image58.png"/><Relationship Id="rId2" Type="http://schemas.openxmlformats.org/officeDocument/2006/relationships/notesSlide" Target="../notesSlides/notesSlide6.xml"/><Relationship Id="rId16" Type="http://schemas.openxmlformats.org/officeDocument/2006/relationships/hyperlink" Target="http://www.softwaregroup-bg.com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smartit.bg/" TargetMode="External"/><Relationship Id="rId11" Type="http://schemas.openxmlformats.org/officeDocument/2006/relationships/image" Target="../media/image55.png"/><Relationship Id="rId5" Type="http://schemas.openxmlformats.org/officeDocument/2006/relationships/image" Target="../media/image52.png"/><Relationship Id="rId15" Type="http://schemas.openxmlformats.org/officeDocument/2006/relationships/image" Target="../media/image57.png"/><Relationship Id="rId10" Type="http://schemas.openxmlformats.org/officeDocument/2006/relationships/hyperlink" Target="http://www.infragistics.com/" TargetMode="External"/><Relationship Id="rId19" Type="http://schemas.openxmlformats.org/officeDocument/2006/relationships/image" Target="../media/image59.png"/><Relationship Id="rId4" Type="http://schemas.openxmlformats.org/officeDocument/2006/relationships/hyperlink" Target="http://xs-software.com/" TargetMode="External"/><Relationship Id="rId9" Type="http://schemas.openxmlformats.org/officeDocument/2006/relationships/image" Target="../media/image54.png"/><Relationship Id="rId14" Type="http://schemas.openxmlformats.org/officeDocument/2006/relationships/hyperlink" Target="http://www.telenor.bg/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1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hyperlink" Target="http://creativecommons.org/licenses/by-sa/4.0/" TargetMode="External"/><Relationship Id="rId4" Type="http://schemas.openxmlformats.org/officeDocument/2006/relationships/hyperlink" Target="http://www.introprogramming.info/intro-csharp-book/" TargetMode="Externa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hyperlink" Target="http://www.facebook.com/SoftwareUniversity" TargetMode="External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63.png"/><Relationship Id="rId12" Type="http://schemas.openxmlformats.org/officeDocument/2006/relationships/image" Target="../media/image6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66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65.png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6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g"/><Relationship Id="rId5" Type="http://schemas.openxmlformats.org/officeDocument/2006/relationships/customXml" Target="../ink/ink3.xml"/><Relationship Id="rId4" Type="http://schemas.openxmlformats.org/officeDocument/2006/relationships/customXml" Target="../ink/ink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579812" y="1066800"/>
            <a:ext cx="7896651" cy="1171552"/>
          </a:xfrm>
        </p:spPr>
        <p:txBody>
          <a:bodyPr>
            <a:normAutofit fontScale="90000"/>
          </a:bodyPr>
          <a:lstStyle/>
          <a:p>
            <a:r>
              <a:rPr lang="bg-BG" dirty="0"/>
              <a:t>Основи на програмирането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4094122" y="2270099"/>
            <a:ext cx="7382341" cy="854101"/>
          </a:xfrm>
        </p:spPr>
        <p:txBody>
          <a:bodyPr>
            <a:normAutofit/>
          </a:bodyPr>
          <a:lstStyle/>
          <a:p>
            <a:r>
              <a:rPr lang="bg-BG" dirty="0"/>
              <a:t>Откриване на курса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528699"/>
            <a:ext cx="3187613" cy="525135"/>
          </a:xfrm>
        </p:spPr>
        <p:txBody>
          <a:bodyPr/>
          <a:lstStyle/>
          <a:p>
            <a:r>
              <a:rPr lang="bg-BG" noProof="1"/>
              <a:t>СофтУни</a:t>
            </a:r>
            <a:endParaRPr lang="en-US" noProof="1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4998598"/>
            <a:ext cx="3187614" cy="444343"/>
          </a:xfrm>
        </p:spPr>
        <p:txBody>
          <a:bodyPr/>
          <a:lstStyle/>
          <a:p>
            <a:r>
              <a:rPr lang="bg-BG" noProof="1"/>
              <a:t>трейнърски</a:t>
            </a:r>
            <a:r>
              <a:rPr lang="bg-BG" dirty="0"/>
              <a:t> екип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760412" y="5403725"/>
            <a:ext cx="3187613" cy="382788"/>
          </a:xfrm>
        </p:spPr>
        <p:txBody>
          <a:bodyPr/>
          <a:lstStyle/>
          <a:p>
            <a:r>
              <a:rPr lang="bg-BG" sz="2000" dirty="0"/>
              <a:t>Софтуерен университет</a:t>
            </a:r>
            <a:endParaRPr lang="en-US" sz="2000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7"/>
          </p:nvPr>
        </p:nvSpPr>
        <p:spPr>
          <a:xfrm>
            <a:off x="760412" y="5744246"/>
            <a:ext cx="3187613" cy="351754"/>
          </a:xfrm>
        </p:spPr>
        <p:txBody>
          <a:bodyPr/>
          <a:lstStyle/>
          <a:p>
            <a:r>
              <a:rPr lang="en-US" sz="1800" dirty="0">
                <a:hlinkClick r:id="rId3"/>
              </a:rPr>
              <a:t>http://softuni.bg</a:t>
            </a:r>
            <a:endParaRPr lang="en-US" sz="1800" dirty="0"/>
          </a:p>
        </p:txBody>
      </p:sp>
      <p:sp>
        <p:nvSpPr>
          <p:cNvPr id="15" name="TextBox 14"/>
          <p:cNvSpPr txBox="1"/>
          <p:nvPr/>
        </p:nvSpPr>
        <p:spPr>
          <a:xfrm rot="576164">
            <a:off x="4608781" y="3480931"/>
            <a:ext cx="2510495" cy="7229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bg-BG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Основи на </a:t>
            </a:r>
          </a:p>
          <a:p>
            <a:pPr algn="ctr">
              <a:lnSpc>
                <a:spcPct val="85000"/>
              </a:lnSpc>
            </a:pPr>
            <a:r>
              <a:rPr lang="bg-BG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програмирането</a:t>
            </a:r>
            <a:endParaRPr lang="en-US" b="1" spc="50" dirty="0">
              <a:ln w="9525" cmpd="sng">
                <a:solidFill>
                  <a:srgbClr val="FFA72A"/>
                </a:solidFill>
                <a:prstDash val="solid"/>
              </a:ln>
              <a:solidFill>
                <a:srgbClr val="FFF0D9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pic>
        <p:nvPicPr>
          <p:cNvPr id="16" name="Picture 4" title="CC-BY-NC-SA License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7765" y="3264292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FB690BE-C0F6-4280-AB59-3B1BE247800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419" y="2533320"/>
            <a:ext cx="2212117" cy="55174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9EDAB68-3787-4615-BBA2-C1A8F5FC8D56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57723" y="3975421"/>
            <a:ext cx="2253081" cy="24384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772816B-43AC-464B-A6DC-8554A0BD2DC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3346" y="3615660"/>
            <a:ext cx="2881120" cy="276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826398"/>
            <a:ext cx="8938472" cy="820600"/>
          </a:xfrm>
        </p:spPr>
        <p:txBody>
          <a:bodyPr/>
          <a:lstStyle/>
          <a:p>
            <a:r>
              <a:rPr lang="bg-BG" dirty="0"/>
              <a:t>Основи на програмирането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446212" y="5681766"/>
            <a:ext cx="8938472" cy="719034"/>
          </a:xfrm>
        </p:spPr>
        <p:txBody>
          <a:bodyPr/>
          <a:lstStyle/>
          <a:p>
            <a:r>
              <a:rPr lang="bg-BG" dirty="0"/>
              <a:t>Домашни</a:t>
            </a:r>
            <a:r>
              <a:rPr lang="bg-BG"/>
              <a:t>, изпити </a:t>
            </a:r>
            <a:r>
              <a:rPr lang="bg-BG" dirty="0"/>
              <a:t>и оценяване</a:t>
            </a:r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850656" y="1028500"/>
            <a:ext cx="2411312" cy="3414124"/>
          </a:xfrm>
          <a:prstGeom prst="roundRect">
            <a:avLst>
              <a:gd name="adj" fmla="val 5518"/>
            </a:avLst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368" y="1384650"/>
            <a:ext cx="3817644" cy="2701824"/>
          </a:xfrm>
          <a:prstGeom prst="roundRect">
            <a:avLst>
              <a:gd name="adj" fmla="val 3945"/>
            </a:avLst>
          </a:prstGeom>
          <a:effectLst>
            <a:softEdge rad="63500"/>
          </a:effectLst>
        </p:spPr>
      </p:pic>
      <p:pic>
        <p:nvPicPr>
          <p:cNvPr id="3080" name="Picture 8" descr="https://softuni.bg/Files/UserFiles/ImageGallery/c-sharp-course-march-2014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4612" y="1448505"/>
            <a:ext cx="3879356" cy="2574114"/>
          </a:xfrm>
          <a:prstGeom prst="roundRect">
            <a:avLst>
              <a:gd name="adj" fmla="val 3945"/>
            </a:avLst>
          </a:prstGeom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31720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dirty="0"/>
              <a:t>Упражненията са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много важни</a:t>
            </a:r>
            <a:r>
              <a:rPr lang="en-US" dirty="0"/>
              <a:t>!</a:t>
            </a:r>
          </a:p>
          <a:p>
            <a:pPr lvl="1"/>
            <a:r>
              <a:rPr lang="bg-BG" dirty="0"/>
              <a:t>Програмирането се учи с писане,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много писане</a:t>
            </a:r>
            <a:r>
              <a:rPr lang="bg-BG" dirty="0"/>
              <a:t>!</a:t>
            </a:r>
          </a:p>
          <a:p>
            <a:pPr lvl="1"/>
            <a:r>
              <a:rPr lang="bg-BG" dirty="0"/>
              <a:t>Трябва да програмирате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всеки ден</a:t>
            </a:r>
            <a:r>
              <a:rPr lang="bg-BG" dirty="0"/>
              <a:t>!</a:t>
            </a:r>
            <a:endParaRPr lang="en-US" dirty="0"/>
          </a:p>
          <a:p>
            <a:r>
              <a:rPr lang="bg-BG" dirty="0"/>
              <a:t>Във всяко учебно занятие има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задачи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bg-BG" dirty="0"/>
              <a:t>Решаваме част от задачите в клас</a:t>
            </a:r>
            <a:endParaRPr lang="en-US" dirty="0"/>
          </a:p>
          <a:p>
            <a:pPr lvl="1"/>
            <a:r>
              <a:rPr lang="bg-BG" dirty="0"/>
              <a:t>Останалите остават за домашно</a:t>
            </a:r>
            <a:endParaRPr lang="en-US" dirty="0"/>
          </a:p>
          <a:p>
            <a:r>
              <a:rPr lang="bg-BG" dirty="0"/>
              <a:t>Решенията се качват в </a:t>
            </a:r>
            <a:r>
              <a:rPr lang="en-US" dirty="0"/>
              <a:t>judge </a:t>
            </a:r>
            <a:r>
              <a:rPr lang="bg-BG" dirty="0"/>
              <a:t>системата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judge.softuni.bg</a:t>
            </a:r>
            <a:r>
              <a:rPr lang="en-US" dirty="0"/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Упражнения и домашни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228012" y="2781000"/>
            <a:ext cx="3278324" cy="20880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9279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Срок за качване</a:t>
            </a:r>
            <a:r>
              <a:rPr lang="bg-BG" dirty="0"/>
              <a:t> на решения в </a:t>
            </a:r>
            <a:r>
              <a:rPr lang="en-US" dirty="0"/>
              <a:t>Judge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4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 дни</a:t>
            </a:r>
            <a:r>
              <a:rPr lang="bg-BG" dirty="0"/>
              <a:t> след занятието</a:t>
            </a:r>
            <a:r>
              <a:rPr lang="en-US" dirty="0"/>
              <a:t> (</a:t>
            </a:r>
            <a:r>
              <a:rPr lang="bg-BG" dirty="0"/>
              <a:t>занятие в събота – краен срок сряда)</a:t>
            </a:r>
          </a:p>
          <a:p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2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2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 Февруари </a:t>
            </a:r>
            <a:r>
              <a:rPr lang="bg-BG" dirty="0"/>
              <a:t>– краен срок след третото занятие</a:t>
            </a:r>
          </a:p>
          <a:p>
            <a:pPr lvl="1"/>
            <a:r>
              <a:rPr lang="bg-BG" dirty="0"/>
              <a:t>Ако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НЕ </a:t>
            </a:r>
            <a:r>
              <a:rPr lang="bg-BG" dirty="0"/>
              <a:t>са решени поне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80%</a:t>
            </a:r>
            <a:r>
              <a:rPr lang="bg-BG" dirty="0"/>
              <a:t> от задачите,</a:t>
            </a:r>
          </a:p>
          <a:p>
            <a:pPr marL="377887" lvl="1" indent="0">
              <a:buNone/>
            </a:pPr>
            <a:r>
              <a:rPr lang="bg-BG" dirty="0"/>
              <a:t>	студентът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преминава в онлайн</a:t>
            </a:r>
            <a:r>
              <a:rPr lang="bg-BG" dirty="0"/>
              <a:t> форма на обучение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Упражнения и домашни (2)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456612" y="4419600"/>
            <a:ext cx="3278324" cy="20880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4544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bg-BG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Курсът „Основи на програмирането" завършва</a:t>
            </a:r>
            <a:br>
              <a:rPr lang="bg-BG" dirty="0">
                <a:solidFill>
                  <a:schemeClr val="accent5">
                    <a:lumMod val="20000"/>
                    <a:lumOff val="80000"/>
                  </a:schemeClr>
                </a:solidFill>
              </a:rPr>
            </a:br>
            <a:r>
              <a:rPr lang="bg-BG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с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практически изпит </a:t>
            </a:r>
            <a:r>
              <a:rPr lang="bg-BG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–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15 Април</a:t>
            </a:r>
          </a:p>
          <a:p>
            <a:pPr lvl="1">
              <a:lnSpc>
                <a:spcPct val="100000"/>
              </a:lnSpc>
            </a:pPr>
            <a:r>
              <a:rPr lang="bg-BG" sz="2400" dirty="0"/>
              <a:t>Срок ранно плащане – </a:t>
            </a:r>
            <a:r>
              <a:rPr lang="bg-BG" sz="2400" dirty="0">
                <a:solidFill>
                  <a:schemeClr val="tx2">
                    <a:lumMod val="75000"/>
                  </a:schemeClr>
                </a:solidFill>
              </a:rPr>
              <a:t>22 Февруари </a:t>
            </a:r>
            <a:r>
              <a:rPr lang="bg-BG" sz="1600" dirty="0"/>
              <a:t>( </a:t>
            </a:r>
            <a:r>
              <a:rPr lang="bg-BG" sz="2400" dirty="0">
                <a:solidFill>
                  <a:schemeClr val="tx2">
                    <a:lumMod val="75000"/>
                  </a:schemeClr>
                </a:solidFill>
              </a:rPr>
              <a:t>50лв</a:t>
            </a:r>
            <a:r>
              <a:rPr lang="bg-BG" sz="1600" dirty="0"/>
              <a:t> )</a:t>
            </a:r>
          </a:p>
          <a:p>
            <a:pPr lvl="0">
              <a:lnSpc>
                <a:spcPct val="100000"/>
              </a:lnSpc>
            </a:pP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6 задачи </a:t>
            </a:r>
            <a:r>
              <a:rPr lang="bg-BG" dirty="0"/>
              <a:t>за 4 часа с </a:t>
            </a:r>
            <a:r>
              <a:rPr lang="en-US" dirty="0"/>
              <a:t>judge </a:t>
            </a:r>
            <a:r>
              <a:rPr lang="bg-BG" dirty="0"/>
              <a:t>система</a:t>
            </a:r>
            <a:endParaRPr lang="en-US" dirty="0"/>
          </a:p>
          <a:p>
            <a:pPr marL="800100" lvl="1" indent="-422275">
              <a:lnSpc>
                <a:spcPct val="100000"/>
              </a:lnSpc>
              <a:buFont typeface="+mj-lt"/>
              <a:buAutoNum type="arabicPeriod"/>
            </a:pPr>
            <a:r>
              <a:rPr lang="bg-BG" sz="2400" dirty="0"/>
              <a:t>Задача с прости сметки (без проверки)</a:t>
            </a:r>
            <a:endParaRPr lang="en-US" sz="2400" dirty="0"/>
          </a:p>
          <a:p>
            <a:pPr marL="800100" lvl="1" indent="-422275">
              <a:lnSpc>
                <a:spcPct val="100000"/>
              </a:lnSpc>
              <a:buFont typeface="+mj-lt"/>
              <a:buAutoNum type="arabicPeriod"/>
            </a:pPr>
            <a:r>
              <a:rPr lang="bg-BG" sz="2400" dirty="0"/>
              <a:t>Задача с единична проверка</a:t>
            </a:r>
            <a:endParaRPr lang="en-US" sz="2400" dirty="0"/>
          </a:p>
          <a:p>
            <a:pPr marL="800100" lvl="1" indent="-422275">
              <a:lnSpc>
                <a:spcPct val="100000"/>
              </a:lnSpc>
              <a:buFont typeface="+mj-lt"/>
              <a:buAutoNum type="arabicPeriod"/>
            </a:pPr>
            <a:r>
              <a:rPr lang="bg-BG" sz="2400" dirty="0"/>
              <a:t>Задача с по-сложни проверки</a:t>
            </a:r>
            <a:endParaRPr lang="en-US" sz="2400" dirty="0"/>
          </a:p>
          <a:p>
            <a:pPr marL="800100" lvl="1" indent="-422275">
              <a:lnSpc>
                <a:spcPct val="100000"/>
              </a:lnSpc>
              <a:buFont typeface="+mj-lt"/>
              <a:buAutoNum type="arabicPeriod"/>
            </a:pPr>
            <a:r>
              <a:rPr lang="bg-BG" sz="2400" dirty="0"/>
              <a:t>Задача с единичен цикъл</a:t>
            </a:r>
            <a:endParaRPr lang="en-US" sz="2400" dirty="0"/>
          </a:p>
          <a:p>
            <a:pPr marL="800100" lvl="1" indent="-422275">
              <a:lnSpc>
                <a:spcPct val="100000"/>
              </a:lnSpc>
              <a:buFont typeface="+mj-lt"/>
              <a:buAutoNum type="arabicPeriod"/>
            </a:pPr>
            <a:r>
              <a:rPr lang="bg-BG" sz="2400" dirty="0"/>
              <a:t>Задача за чертане на фигурка на конзолата</a:t>
            </a:r>
            <a:endParaRPr lang="en-US" sz="2400" dirty="0"/>
          </a:p>
          <a:p>
            <a:pPr marL="800100" lvl="1" indent="-422275">
              <a:lnSpc>
                <a:spcPct val="100000"/>
              </a:lnSpc>
              <a:buFont typeface="+mj-lt"/>
              <a:buAutoNum type="arabicPeriod"/>
            </a:pPr>
            <a:r>
              <a:rPr lang="bg-BG" sz="2400" dirty="0"/>
              <a:t>Задача с по-сложни цикли</a:t>
            </a:r>
            <a:endParaRPr lang="en-US" sz="2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Практически изпит</a:t>
            </a:r>
            <a:endParaRPr lang="en-US" dirty="0"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7012" y="3810000"/>
            <a:ext cx="2819400" cy="10058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759055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dirty="0"/>
              <a:t>Всички изпити и домашни се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тестват автоматизирано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bg-BG" dirty="0"/>
              <a:t>През онлайн </a:t>
            </a:r>
            <a:r>
              <a:rPr lang="en-US" dirty="0"/>
              <a:t>judge </a:t>
            </a:r>
            <a:r>
              <a:rPr lang="bg-BG" dirty="0"/>
              <a:t>система: </a:t>
            </a:r>
            <a:r>
              <a:rPr lang="en-US" dirty="0">
                <a:hlinkClick r:id="rId2"/>
              </a:rPr>
              <a:t>judge.softuni.bg</a:t>
            </a:r>
            <a:endParaRPr lang="en-US" dirty="0"/>
          </a:p>
          <a:p>
            <a:pPr lvl="1"/>
            <a:r>
              <a:rPr lang="bg-BG" dirty="0"/>
              <a:t>Ще я ползвате на всяко учебно занятие</a:t>
            </a:r>
            <a:endParaRPr lang="en-US" dirty="0"/>
          </a:p>
          <a:p>
            <a:pPr lvl="1"/>
            <a:r>
              <a:rPr lang="bg-BG" dirty="0"/>
              <a:t>Влиза се с вашия </a:t>
            </a:r>
            <a:r>
              <a:rPr lang="en-US" dirty="0">
                <a:hlinkClick r:id="rId3"/>
              </a:rPr>
              <a:t>softuni.bg</a:t>
            </a:r>
            <a:r>
              <a:rPr lang="en-US" dirty="0"/>
              <a:t> </a:t>
            </a:r>
            <a:r>
              <a:rPr lang="bg-BG" dirty="0"/>
              <a:t>акаунт</a:t>
            </a:r>
            <a:endParaRPr lang="en-US" dirty="0"/>
          </a:p>
          <a:p>
            <a:r>
              <a:rPr lang="bg-BG" dirty="0"/>
              <a:t>Как работи тестването в</a:t>
            </a:r>
            <a:r>
              <a:rPr lang="en-US" dirty="0"/>
              <a:t> judge </a:t>
            </a:r>
            <a:r>
              <a:rPr lang="bg-BG" dirty="0"/>
              <a:t>системата</a:t>
            </a:r>
            <a:r>
              <a:rPr lang="en-US" dirty="0"/>
              <a:t>?</a:t>
            </a:r>
          </a:p>
          <a:p>
            <a:pPr lvl="1"/>
            <a:r>
              <a:rPr lang="bg-BG" dirty="0"/>
              <a:t>Качвате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сорс кода </a:t>
            </a:r>
            <a:r>
              <a:rPr lang="en-US" dirty="0"/>
              <a:t>(</a:t>
            </a:r>
            <a:r>
              <a:rPr lang="bg-BG" dirty="0"/>
              <a:t>програмата)</a:t>
            </a:r>
            <a:endParaRPr lang="en-US" dirty="0"/>
          </a:p>
          <a:p>
            <a:pPr lvl="1"/>
            <a:r>
              <a:rPr lang="bg-BG" dirty="0"/>
              <a:t>Програмата се проверява с поредица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тестове</a:t>
            </a:r>
          </a:p>
          <a:p>
            <a:pPr lvl="1"/>
            <a:r>
              <a:rPr lang="bg-BG" dirty="0"/>
              <a:t>За всеки успешен тест получавате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точки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Система за онлайн оценяване 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BC6B673-6EFF-4A5C-B57A-9C384C05A0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3212" y="5675740"/>
            <a:ext cx="2081100" cy="74244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532232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4868679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  <a:spcAft>
                <a:spcPts val="2400"/>
              </a:spcAft>
            </a:pPr>
            <a:r>
              <a:rPr lang="bg-BG" sz="3600" dirty="0">
                <a:sym typeface="Wingdings" panose="05000000000000000000" pitchFamily="2" charset="2"/>
              </a:rPr>
              <a:t>Резултати от </a:t>
            </a:r>
            <a:r>
              <a:rPr lang="bg-BG" sz="3600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приемен изпит</a:t>
            </a:r>
          </a:p>
          <a:p>
            <a:pPr lvl="1"/>
            <a:r>
              <a:rPr lang="bg-BG" sz="3400" dirty="0">
                <a:sym typeface="Wingdings" panose="05000000000000000000" pitchFamily="2" charset="2"/>
              </a:rPr>
              <a:t>Резултат </a:t>
            </a:r>
            <a:r>
              <a:rPr lang="bg-BG" sz="3400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&lt; 4.00</a:t>
            </a:r>
            <a:endParaRPr lang="bg-BG" sz="3400" dirty="0">
              <a:sym typeface="Wingdings" panose="05000000000000000000" pitchFamily="2" charset="2"/>
            </a:endParaRPr>
          </a:p>
          <a:p>
            <a:pPr lvl="2">
              <a:spcAft>
                <a:spcPts val="2400"/>
              </a:spcAft>
            </a:pPr>
            <a:r>
              <a:rPr lang="bg-BG" sz="3200" dirty="0">
                <a:sym typeface="Wingdings" panose="05000000000000000000" pitchFamily="2" charset="2"/>
              </a:rPr>
              <a:t>Повтаряне на курса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Programming Basics</a:t>
            </a:r>
            <a:endParaRPr lang="bg-BG" sz="3200" dirty="0">
              <a:solidFill>
                <a:schemeClr val="tx2">
                  <a:lumMod val="75000"/>
                </a:schemeClr>
              </a:solidFill>
              <a:sym typeface="Wingdings" panose="05000000000000000000" pitchFamily="2" charset="2"/>
            </a:endParaRPr>
          </a:p>
          <a:p>
            <a:pPr lvl="1"/>
            <a:r>
              <a:rPr lang="bg-BG" sz="3400" dirty="0">
                <a:sym typeface="Wingdings" panose="05000000000000000000" pitchFamily="2" charset="2"/>
              </a:rPr>
              <a:t>Резултат </a:t>
            </a:r>
            <a:r>
              <a:rPr lang="bg-BG" sz="3400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&gt;= 4.00</a:t>
            </a:r>
            <a:endParaRPr lang="bg-BG" sz="3400" dirty="0">
              <a:sym typeface="Wingdings" panose="05000000000000000000" pitchFamily="2" charset="2"/>
            </a:endParaRPr>
          </a:p>
          <a:p>
            <a:pPr lvl="2"/>
            <a:r>
              <a:rPr lang="bg-BG" sz="3200" dirty="0">
                <a:sym typeface="Wingdings" panose="05000000000000000000" pitchFamily="2" charset="2"/>
              </a:rPr>
              <a:t>Записване на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Technologies Module</a:t>
            </a:r>
            <a:endParaRPr lang="en-US" sz="3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Резултати от приемен изпит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0012" y="3886200"/>
            <a:ext cx="2438611" cy="2438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119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sz="3600" dirty="0"/>
              <a:t>Присъствено обучение</a:t>
            </a:r>
            <a:endParaRPr lang="en-US" sz="3600" dirty="0"/>
          </a:p>
          <a:p>
            <a:pPr lvl="1"/>
            <a:r>
              <a:rPr lang="bg-BG" dirty="0"/>
              <a:t>Изпит</a:t>
            </a:r>
            <a:r>
              <a:rPr lang="en-US" dirty="0"/>
              <a:t> – </a:t>
            </a:r>
            <a:r>
              <a:rPr lang="bg-BG" dirty="0">
                <a:latin typeface="Consolas" pitchFamily="49" charset="0"/>
              </a:rPr>
              <a:t>90%</a:t>
            </a:r>
          </a:p>
          <a:p>
            <a:pPr lvl="1"/>
            <a:r>
              <a:rPr lang="bg-BG" dirty="0"/>
              <a:t>Домашни</a:t>
            </a:r>
            <a:r>
              <a:rPr lang="en-US" dirty="0"/>
              <a:t> </a:t>
            </a:r>
            <a:r>
              <a:rPr lang="bg-BG" dirty="0"/>
              <a:t>в </a:t>
            </a:r>
            <a:r>
              <a:rPr lang="en-US" dirty="0"/>
              <a:t>Judge – </a:t>
            </a:r>
            <a:r>
              <a:rPr lang="bg-BG" dirty="0">
                <a:latin typeface="Consolas" pitchFamily="49" charset="0"/>
              </a:rPr>
              <a:t>1</a:t>
            </a:r>
            <a:r>
              <a:rPr lang="en-US" dirty="0">
                <a:latin typeface="Consolas" pitchFamily="49" charset="0"/>
              </a:rPr>
              <a:t>0</a:t>
            </a:r>
            <a:r>
              <a:rPr lang="en-US" dirty="0"/>
              <a:t>%</a:t>
            </a:r>
          </a:p>
          <a:p>
            <a:pPr lvl="1"/>
            <a:r>
              <a:rPr lang="bg-BG" dirty="0"/>
              <a:t>Работа с ментор – бонус до 1</a:t>
            </a:r>
            <a:r>
              <a:rPr lang="en-US" dirty="0">
                <a:latin typeface="Consolas" pitchFamily="49" charset="0"/>
              </a:rPr>
              <a:t>0</a:t>
            </a:r>
            <a:r>
              <a:rPr lang="bg-BG" dirty="0"/>
              <a:t>%</a:t>
            </a:r>
            <a:endParaRPr lang="en-US" dirty="0"/>
          </a:p>
          <a:p>
            <a:r>
              <a:rPr lang="bg-BG" dirty="0"/>
              <a:t>Онлайн обучение</a:t>
            </a:r>
            <a:endParaRPr lang="en-US" dirty="0"/>
          </a:p>
          <a:p>
            <a:pPr lvl="1"/>
            <a:r>
              <a:rPr lang="bg-BG" dirty="0"/>
              <a:t>Изпит</a:t>
            </a:r>
            <a:r>
              <a:rPr lang="en-US" dirty="0"/>
              <a:t> – </a:t>
            </a:r>
            <a:r>
              <a:rPr lang="bg-BG" dirty="0"/>
              <a:t>9</a:t>
            </a:r>
            <a:r>
              <a:rPr lang="en-US" dirty="0">
                <a:latin typeface="Consolas" pitchFamily="49" charset="0"/>
              </a:rPr>
              <a:t>0</a:t>
            </a:r>
            <a:r>
              <a:rPr lang="en-US" dirty="0"/>
              <a:t>%</a:t>
            </a:r>
            <a:endParaRPr lang="bg-BG" dirty="0"/>
          </a:p>
          <a:p>
            <a:pPr lvl="1"/>
            <a:r>
              <a:rPr lang="bg-BG" dirty="0"/>
              <a:t>Домашни</a:t>
            </a:r>
            <a:r>
              <a:rPr lang="en-US" dirty="0"/>
              <a:t> </a:t>
            </a:r>
            <a:r>
              <a:rPr lang="bg-BG" dirty="0"/>
              <a:t>в </a:t>
            </a:r>
            <a:r>
              <a:rPr lang="en-US" dirty="0"/>
              <a:t>Judge – </a:t>
            </a:r>
            <a:r>
              <a:rPr lang="bg-BG" dirty="0">
                <a:latin typeface="Consolas" pitchFamily="49" charset="0"/>
              </a:rPr>
              <a:t>10</a:t>
            </a:r>
            <a:r>
              <a:rPr lang="en-US" dirty="0"/>
              <a:t>%</a:t>
            </a:r>
          </a:p>
          <a:p>
            <a:r>
              <a:rPr lang="bg-BG" dirty="0"/>
              <a:t>Активност във форума</a:t>
            </a:r>
            <a:r>
              <a:rPr lang="en-US" dirty="0"/>
              <a:t> – </a:t>
            </a:r>
            <a:r>
              <a:rPr lang="bg-BG" dirty="0"/>
              <a:t>бонус до</a:t>
            </a:r>
            <a:r>
              <a:rPr lang="en-US" dirty="0"/>
              <a:t> 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10</a:t>
            </a:r>
            <a:r>
              <a:rPr lang="en-US" dirty="0"/>
              <a:t>%</a:t>
            </a:r>
            <a:endParaRPr lang="bg-B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Система за оценяване в курса</a:t>
            </a:r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61398" y="4086224"/>
            <a:ext cx="3243214" cy="217204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261398" y="1419224"/>
            <a:ext cx="3243214" cy="229990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s://www.gladstonebrookes.co.uk/wp-content/uploads/2013/10/credit-score-ico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81864">
            <a:off x="5317063" y="3782394"/>
            <a:ext cx="2770844" cy="1511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53796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sz="3300" dirty="0"/>
              <a:t>Бонус от ментори се получава при </a:t>
            </a:r>
            <a:r>
              <a:rPr lang="bg-BG" sz="3300" dirty="0">
                <a:solidFill>
                  <a:schemeClr val="tx2">
                    <a:lumMod val="75000"/>
                  </a:schemeClr>
                </a:solidFill>
              </a:rPr>
              <a:t>участие</a:t>
            </a:r>
            <a:r>
              <a:rPr lang="bg-BG" sz="3300" dirty="0"/>
              <a:t> в занятията с менторите </a:t>
            </a:r>
          </a:p>
          <a:p>
            <a:r>
              <a:rPr lang="bg-BG" sz="3300" dirty="0"/>
              <a:t>Менторски срещи</a:t>
            </a:r>
          </a:p>
          <a:p>
            <a:pPr lvl="1"/>
            <a:r>
              <a:rPr lang="bg-BG" sz="3300" dirty="0"/>
              <a:t>Допълнителни </a:t>
            </a:r>
            <a:r>
              <a:rPr lang="bg-BG" sz="3300" dirty="0">
                <a:solidFill>
                  <a:schemeClr val="tx2">
                    <a:lumMod val="75000"/>
                  </a:schemeClr>
                </a:solidFill>
              </a:rPr>
              <a:t>групови</a:t>
            </a:r>
            <a:r>
              <a:rPr lang="bg-BG" sz="3300" dirty="0"/>
              <a:t> </a:t>
            </a:r>
            <a:br>
              <a:rPr lang="bg-BG" sz="3300" dirty="0"/>
            </a:br>
            <a:r>
              <a:rPr lang="bg-BG" sz="3300" dirty="0"/>
              <a:t>занятия с менторите</a:t>
            </a:r>
          </a:p>
          <a:p>
            <a:pPr lvl="1"/>
            <a:r>
              <a:rPr lang="bg-BG" sz="3300" dirty="0"/>
              <a:t>Провеждат се във време </a:t>
            </a:r>
            <a:br>
              <a:rPr lang="bg-BG" sz="3300" dirty="0"/>
            </a:br>
            <a:r>
              <a:rPr lang="bg-BG" sz="3300" dirty="0">
                <a:solidFill>
                  <a:schemeClr val="tx2">
                    <a:lumMod val="75000"/>
                  </a:schemeClr>
                </a:solidFill>
              </a:rPr>
              <a:t>уговорено с ментора и групата</a:t>
            </a:r>
          </a:p>
          <a:p>
            <a:pPr lvl="1"/>
            <a:r>
              <a:rPr lang="bg-BG" sz="3300" dirty="0"/>
              <a:t>Възможност за </a:t>
            </a:r>
            <a:r>
              <a:rPr lang="bg-BG" sz="3300" dirty="0">
                <a:solidFill>
                  <a:schemeClr val="tx2">
                    <a:lumMod val="75000"/>
                  </a:schemeClr>
                </a:solidFill>
              </a:rPr>
              <a:t>присъствени</a:t>
            </a:r>
            <a:r>
              <a:rPr lang="bg-BG" sz="3300" dirty="0"/>
              <a:t> и </a:t>
            </a:r>
            <a:r>
              <a:rPr lang="bg-BG" sz="3300" dirty="0">
                <a:solidFill>
                  <a:schemeClr val="tx2">
                    <a:lumMod val="75000"/>
                  </a:schemeClr>
                </a:solidFill>
              </a:rPr>
              <a:t>онлайн</a:t>
            </a:r>
            <a:r>
              <a:rPr lang="bg-BG" sz="3300" dirty="0"/>
              <a:t> срещи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Ментори и менторски срещи</a:t>
            </a:r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BE4B3E1-B1B1-4F6D-AD45-E3A6C1659F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5012" y="2133600"/>
            <a:ext cx="4133629" cy="3082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1530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5199200"/>
            <a:ext cx="8938472" cy="820600"/>
          </a:xfrm>
        </p:spPr>
        <p:txBody>
          <a:bodyPr/>
          <a:lstStyle/>
          <a:p>
            <a:r>
              <a:rPr lang="bg-BG" dirty="0"/>
              <a:t>Представяне на менторите</a:t>
            </a:r>
            <a:endParaRPr lang="en-US" dirty="0"/>
          </a:p>
        </p:txBody>
      </p:sp>
      <p:pic>
        <p:nvPicPr>
          <p:cNvPr id="1028" name="Picture 4" descr="http://ibnamoo.com/wp-content/uploads/2015/05/mento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0848" y="1371600"/>
            <a:ext cx="5029200" cy="4023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74105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60612" y="1900001"/>
            <a:ext cx="7086600" cy="820600"/>
          </a:xfrm>
        </p:spPr>
        <p:txBody>
          <a:bodyPr/>
          <a:lstStyle/>
          <a:p>
            <a:pPr algn="r"/>
            <a:r>
              <a:rPr lang="bg-BG" dirty="0"/>
              <a:t>Ресурси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622412" y="2862680"/>
            <a:ext cx="7924800" cy="719034"/>
          </a:xfrm>
        </p:spPr>
        <p:txBody>
          <a:bodyPr/>
          <a:lstStyle/>
          <a:p>
            <a:pPr algn="r"/>
            <a:r>
              <a:rPr lang="bg-BG" dirty="0"/>
              <a:t>Какво ни трябва за курса</a:t>
            </a:r>
            <a:r>
              <a:rPr lang="en-US" dirty="0"/>
              <a:t>?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2412" y="3752788"/>
            <a:ext cx="3918458" cy="26000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23188" y="3757290"/>
            <a:ext cx="1724025" cy="259551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8962" y="1219200"/>
            <a:ext cx="1619250" cy="1619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89413" y="457200"/>
            <a:ext cx="1600199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246812" y="438149"/>
            <a:ext cx="9144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694612" y="609599"/>
            <a:ext cx="762000" cy="783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09879" y="3990601"/>
            <a:ext cx="1734266" cy="2124386"/>
          </a:xfrm>
          <a:prstGeom prst="rect">
            <a:avLst/>
          </a:prstGeom>
          <a:noFill/>
          <a:effectLst>
            <a:glow rad="127000">
              <a:schemeClr val="accent4">
                <a:lumMod val="60000"/>
                <a:lumOff val="40000"/>
                <a:alpha val="25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162075">
            <a:off x="2551718" y="867926"/>
            <a:ext cx="1297553" cy="1530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hlinkClick r:id="rId10"/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0920" y="2328864"/>
            <a:ext cx="2641176" cy="3762375"/>
          </a:xfrm>
          <a:prstGeom prst="rect">
            <a:avLst/>
          </a:prstGeom>
          <a:ln>
            <a:solidFill>
              <a:schemeClr val="bg1">
                <a:lumMod val="65000"/>
                <a:lumOff val="3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8564979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bg-BG" dirty="0"/>
              <a:t>Цели на курса</a:t>
            </a:r>
            <a:endParaRPr lang="en-US" dirty="0"/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bg-BG" dirty="0"/>
              <a:t>Учебна програма</a:t>
            </a:r>
            <a:endParaRPr lang="en-US" dirty="0"/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bg-BG" dirty="0"/>
              <a:t>Преподаватели</a:t>
            </a:r>
            <a:endParaRPr lang="en-US" dirty="0"/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bg-BG" dirty="0"/>
              <a:t>Изпити</a:t>
            </a:r>
            <a:r>
              <a:rPr lang="en-US" dirty="0"/>
              <a:t> </a:t>
            </a:r>
            <a:r>
              <a:rPr lang="bg-BG" dirty="0"/>
              <a:t>и оценяване</a:t>
            </a:r>
            <a:endParaRPr lang="en-US" dirty="0"/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bg-BG" dirty="0"/>
              <a:t>Учебни ресурси</a:t>
            </a:r>
          </a:p>
        </p:txBody>
      </p:sp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Съдържание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68A38D5-2707-457D-9EB8-F9BF095012B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466012" y="1295400"/>
            <a:ext cx="3972674" cy="48768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23DC850-9801-4501-8442-E61B9CAB30B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2824" y="4016964"/>
            <a:ext cx="1848030" cy="198610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9F6F84F-9A62-476A-9D98-6C342F7A5D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6612" y="1433443"/>
            <a:ext cx="3429000" cy="254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683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4419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Официален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сайт</a:t>
            </a:r>
            <a:r>
              <a:rPr lang="bg-BG" dirty="0"/>
              <a:t> на курса "Основи на програмирането"</a:t>
            </a:r>
            <a:r>
              <a:rPr lang="en-US" dirty="0"/>
              <a:t>:</a:t>
            </a:r>
          </a:p>
          <a:p>
            <a:pPr lvl="1"/>
            <a:endParaRPr lang="en-US" sz="2900" dirty="0"/>
          </a:p>
          <a:p>
            <a:pPr>
              <a:spcBef>
                <a:spcPts val="3600"/>
              </a:spcBef>
            </a:pPr>
            <a:r>
              <a:rPr lang="bg-BG" sz="3200" dirty="0"/>
              <a:t>Влизайте редовно във </a:t>
            </a:r>
            <a:r>
              <a:rPr lang="bg-BG" sz="3200" dirty="0">
                <a:solidFill>
                  <a:schemeClr val="tx2">
                    <a:lumMod val="75000"/>
                  </a:schemeClr>
                </a:solidFill>
              </a:rPr>
              <a:t>форума на </a:t>
            </a:r>
            <a:r>
              <a:rPr lang="bg-BG" sz="3200" noProof="1">
                <a:solidFill>
                  <a:schemeClr val="tx2">
                    <a:lumMod val="75000"/>
                  </a:schemeClr>
                </a:solidFill>
              </a:rPr>
              <a:t>СофтУни</a:t>
            </a:r>
            <a:r>
              <a:rPr lang="en-US" sz="3200" dirty="0"/>
              <a:t>:</a:t>
            </a:r>
          </a:p>
          <a:p>
            <a:pPr lvl="1"/>
            <a:r>
              <a:rPr lang="bg-BG" dirty="0"/>
              <a:t>Обсъждайте задачите с колеги</a:t>
            </a:r>
            <a:endParaRPr lang="en-US" dirty="0"/>
          </a:p>
          <a:p>
            <a:pPr lvl="1"/>
            <a:r>
              <a:rPr lang="bg-BG" dirty="0"/>
              <a:t>Намирайте решения на всички задачи</a:t>
            </a:r>
            <a:endParaRPr lang="en-US" dirty="0"/>
          </a:p>
          <a:p>
            <a:pPr lvl="1"/>
            <a:r>
              <a:rPr lang="bg-BG" dirty="0"/>
              <a:t>Споделяйте код / решения / идеи / проблеми</a:t>
            </a:r>
            <a:endParaRPr lang="en-US" sz="31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Сайт на курса и материали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1702412" y="1924966"/>
            <a:ext cx="8784000" cy="75329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  <a:hlinkClick r:id="rId3"/>
              </a:rPr>
              <a:t>https://softuni.bg/courses/programming-basics/</a:t>
            </a:r>
            <a:endParaRPr lang="en-US" sz="2600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1702412" y="5627710"/>
            <a:ext cx="8784000" cy="75329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2600" b="1" noProof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4"/>
              </a:rPr>
              <a:t>https://softuni.bg/forum</a:t>
            </a:r>
            <a:endParaRPr lang="en-US" sz="2600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3076" name="Picture 4" descr="http://4.bp.blogspot.com/-R95GJkpNPXU/VYH9TrrULlI/AAAAAAAAAvM/WzviYWclrQY/s1600/Forum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2218" y="3124200"/>
            <a:ext cx="1968388" cy="1968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14499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Всички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слайдове</a:t>
            </a:r>
            <a:r>
              <a:rPr lang="en-US" dirty="0"/>
              <a:t>,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видео</a:t>
            </a:r>
            <a:r>
              <a:rPr lang="en-US" dirty="0"/>
              <a:t>,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домашни</a:t>
            </a:r>
            <a:r>
              <a:rPr lang="en-US" dirty="0"/>
              <a:t>,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проекти </a:t>
            </a:r>
            <a:r>
              <a:rPr lang="bg-BG" dirty="0"/>
              <a:t>и други материали са отворени с публичен достъп</a:t>
            </a:r>
            <a:endParaRPr lang="en-US" dirty="0"/>
          </a:p>
          <a:p>
            <a:pPr lvl="1"/>
            <a:r>
              <a:rPr lang="bg-BG" dirty="0"/>
              <a:t>Посетете сайта на вашия курс, за да ги изтеглите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Слайдове, видео, домашни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75412" y="3429000"/>
            <a:ext cx="2736000" cy="27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>
            <a:off x="3625358" y="3371080"/>
            <a:ext cx="4818054" cy="29379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9412" y="3471369"/>
            <a:ext cx="2780017" cy="2737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4320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41612" y="1251696"/>
            <a:ext cx="8991600" cy="4463303"/>
          </a:xfrm>
        </p:spPr>
        <p:txBody>
          <a:bodyPr anchor="ctr" anchorCtr="0">
            <a:noAutofit/>
          </a:bodyPr>
          <a:lstStyle/>
          <a:p>
            <a:pPr>
              <a:buNone/>
            </a:pPr>
            <a:r>
              <a:rPr lang="bg-BG" dirty="0"/>
              <a:t>Учебник по основи на програмирането</a:t>
            </a:r>
            <a:endParaRPr lang="en-US" dirty="0"/>
          </a:p>
          <a:p>
            <a:pPr marL="533400" lvl="1" indent="-266700"/>
            <a:r>
              <a:rPr lang="en-US" dirty="0"/>
              <a:t>“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Основи на програмирането със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C#</a:t>
            </a:r>
            <a:r>
              <a:rPr lang="en-US" dirty="0"/>
              <a:t>", </a:t>
            </a:r>
            <a:r>
              <a:rPr lang="bg-BG" dirty="0"/>
              <a:t>Светлин Наков и колектив</a:t>
            </a:r>
            <a:r>
              <a:rPr lang="en-US" dirty="0"/>
              <a:t>, 2017</a:t>
            </a:r>
          </a:p>
          <a:p>
            <a:pPr marL="533400" lvl="1" indent="-266700"/>
            <a:r>
              <a:rPr lang="bg-BG" dirty="0"/>
              <a:t>Българска версия</a:t>
            </a:r>
            <a:r>
              <a:rPr lang="en-US" dirty="0"/>
              <a:t> (</a:t>
            </a:r>
            <a:r>
              <a:rPr lang="bg-BG" dirty="0"/>
              <a:t>в </a:t>
            </a:r>
            <a:r>
              <a:rPr lang="en-US" dirty="0"/>
              <a:t>PDF,</a:t>
            </a:r>
            <a:r>
              <a:rPr lang="bg-BG" dirty="0"/>
              <a:t> </a:t>
            </a:r>
            <a:r>
              <a:rPr lang="en-US" dirty="0"/>
              <a:t>HTML, </a:t>
            </a:r>
            <a:r>
              <a:rPr lang="en-US" noProof="1"/>
              <a:t>ePub</a:t>
            </a:r>
            <a:r>
              <a:rPr lang="bg-BG" noProof="1"/>
              <a:t>, </a:t>
            </a:r>
            <a:r>
              <a:rPr lang="en-US" noProof="1"/>
              <a:t>Kindle</a:t>
            </a:r>
            <a:r>
              <a:rPr lang="bg-BG" dirty="0"/>
              <a:t> и други формати</a:t>
            </a:r>
            <a:r>
              <a:rPr lang="en-US" dirty="0"/>
              <a:t>)</a:t>
            </a:r>
          </a:p>
          <a:p>
            <a:pPr marL="533400" lvl="1" indent="-266700"/>
            <a:r>
              <a:rPr lang="bg-BG" dirty="0"/>
              <a:t>Свободно изтегляне от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csharp-book.softuni.bg</a:t>
            </a:r>
            <a:endParaRPr lang="bg-B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Книга “Основи на програмирането"</a:t>
            </a:r>
            <a:endParaRPr lang="en-US" dirty="0"/>
          </a:p>
        </p:txBody>
      </p:sp>
      <p:pic>
        <p:nvPicPr>
          <p:cNvPr id="5" name="Picture 4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662" y="2286000"/>
            <a:ext cx="2185950" cy="3107985"/>
          </a:xfrm>
          <a:prstGeom prst="rect">
            <a:avLst/>
          </a:prstGeom>
          <a:ln w="3175">
            <a:solidFill>
              <a:schemeClr val="accent5">
                <a:lumMod val="60000"/>
                <a:lumOff val="40000"/>
                <a:alpha val="50000"/>
              </a:schemeClr>
            </a:solidFill>
          </a:ln>
          <a:effectLst>
            <a:outerShdw blurRad="292100" dist="139700" dir="2700000" algn="tl" rotWithShape="0">
              <a:schemeClr val="bg1">
                <a:alpha val="65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701089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36812" y="1251696"/>
            <a:ext cx="9296400" cy="4463303"/>
          </a:xfrm>
        </p:spPr>
        <p:txBody>
          <a:bodyPr anchor="ctr" anchorCtr="0">
            <a:noAutofit/>
          </a:bodyPr>
          <a:lstStyle/>
          <a:p>
            <a:pPr>
              <a:buNone/>
            </a:pPr>
            <a:r>
              <a:rPr lang="bg-BG" dirty="0"/>
              <a:t>Учебник по основи на програмирането</a:t>
            </a:r>
            <a:endParaRPr lang="en-US" dirty="0"/>
          </a:p>
          <a:p>
            <a:pPr marL="533400" lvl="1" indent="-266700"/>
            <a:r>
              <a:rPr lang="en-US" dirty="0"/>
              <a:t>"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Въведение в програмирането със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C#</a:t>
            </a:r>
            <a:r>
              <a:rPr lang="en-US" dirty="0"/>
              <a:t>", </a:t>
            </a:r>
            <a:r>
              <a:rPr lang="bg-BG" dirty="0"/>
              <a:t>Светлин Наков и колектив</a:t>
            </a:r>
            <a:r>
              <a:rPr lang="en-US" dirty="0"/>
              <a:t>, 2015, ISBN 9789544005276</a:t>
            </a:r>
          </a:p>
          <a:p>
            <a:pPr marL="533400" lvl="1" indent="-266700"/>
            <a:r>
              <a:rPr lang="bg-BG" dirty="0"/>
              <a:t>Налични са българска и английска версия</a:t>
            </a:r>
            <a:r>
              <a:rPr lang="en-US" dirty="0"/>
              <a:t> (</a:t>
            </a:r>
            <a:r>
              <a:rPr lang="bg-BG" dirty="0"/>
              <a:t>в </a:t>
            </a:r>
            <a:r>
              <a:rPr lang="en-US" dirty="0"/>
              <a:t>PDF,</a:t>
            </a:r>
            <a:r>
              <a:rPr lang="bg-BG" dirty="0"/>
              <a:t> </a:t>
            </a:r>
            <a:r>
              <a:rPr lang="en-US" dirty="0"/>
              <a:t>HTML, </a:t>
            </a:r>
            <a:r>
              <a:rPr lang="en-US" noProof="1"/>
              <a:t>ePub</a:t>
            </a:r>
            <a:r>
              <a:rPr lang="bg-BG" noProof="1"/>
              <a:t>, </a:t>
            </a:r>
            <a:r>
              <a:rPr lang="en-US" noProof="1"/>
              <a:t>Kindle</a:t>
            </a:r>
            <a:r>
              <a:rPr lang="bg-BG" dirty="0"/>
              <a:t> и други формати</a:t>
            </a:r>
            <a:r>
              <a:rPr lang="en-US" dirty="0"/>
              <a:t>)</a:t>
            </a:r>
          </a:p>
          <a:p>
            <a:pPr marL="533400" lvl="1" indent="-266700"/>
            <a:r>
              <a:rPr lang="bg-BG" dirty="0"/>
              <a:t>Свободно изтегляне от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introprogramming.info</a:t>
            </a:r>
            <a:endParaRPr lang="bg-BG" dirty="0"/>
          </a:p>
          <a:p>
            <a:pPr marL="533400" lvl="1" indent="-266700"/>
            <a:r>
              <a:rPr lang="bg-BG" dirty="0"/>
              <a:t>Хартиено копие </a:t>
            </a:r>
            <a:r>
              <a:rPr lang="bg-BG" dirty="0">
                <a:sym typeface="Wingdings" panose="05000000000000000000" pitchFamily="2" charset="2"/>
              </a:rPr>
              <a:t> попитайте в </a:t>
            </a:r>
            <a:r>
              <a:rPr lang="bg-BG" noProof="1">
                <a:sym typeface="Wingdings" panose="05000000000000000000" pitchFamily="2" charset="2"/>
              </a:rPr>
              <a:t>СофтУни</a:t>
            </a:r>
            <a:endParaRPr lang="en-US" dirty="0">
              <a:hlinkClick r:id="rId2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/>
              <a:t>Книга "Въведение в програмирането със </a:t>
            </a:r>
            <a:r>
              <a:rPr lang="en-US" dirty="0"/>
              <a:t>C#</a:t>
            </a:r>
            <a:r>
              <a:rPr lang="bg-BG" dirty="0"/>
              <a:t>"</a:t>
            </a:r>
            <a:endParaRPr lang="en-US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334412" y="5957840"/>
            <a:ext cx="11520000" cy="665400"/>
          </a:xfrm>
          <a:prstGeom prst="rect">
            <a:avLst/>
          </a:prstGeom>
        </p:spPr>
        <p:txBody>
          <a:bodyPr/>
          <a:lstStyle/>
          <a:p>
            <a:pPr indent="-342793" fontAlgn="base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tabLst>
                <a:tab pos="282575" algn="l"/>
              </a:tabLst>
              <a:defRPr/>
            </a:pPr>
            <a:r>
              <a:rPr lang="bg-BG" sz="3200" dirty="0"/>
              <a:t>В курса се обхващат първите 6 глави (до цикли)</a:t>
            </a:r>
            <a:endParaRPr lang="en-US" sz="3200" dirty="0"/>
          </a:p>
        </p:txBody>
      </p:sp>
      <p:pic>
        <p:nvPicPr>
          <p:cNvPr id="11" name="Picture 2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3923" y="3659295"/>
            <a:ext cx="1444289" cy="2055705"/>
          </a:xfrm>
          <a:prstGeom prst="rect">
            <a:avLst/>
          </a:prstGeom>
          <a:ln w="3175">
            <a:solidFill>
              <a:schemeClr val="accent5">
                <a:lumMod val="60000"/>
                <a:lumOff val="40000"/>
                <a:alpha val="50000"/>
              </a:schemeClr>
            </a:solidFill>
          </a:ln>
          <a:effectLst>
            <a:outerShdw blurRad="292100" dist="139700" dir="2700000" algn="tl" rotWithShape="0">
              <a:schemeClr val="bg1">
                <a:alpha val="65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hlinkClick r:id="rId5"/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923" y="1251696"/>
            <a:ext cx="1444289" cy="2057400"/>
          </a:xfrm>
          <a:prstGeom prst="rect">
            <a:avLst/>
          </a:prstGeom>
          <a:ln w="3175">
            <a:solidFill>
              <a:schemeClr val="accent5">
                <a:lumMod val="60000"/>
                <a:lumOff val="40000"/>
                <a:alpha val="50000"/>
              </a:schemeClr>
            </a:solidFill>
          </a:ln>
          <a:effectLst>
            <a:outerShdw blurRad="292100" dist="139700" dir="2700000" algn="tl" rotWithShape="0">
              <a:schemeClr val="bg1">
                <a:alpha val="65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816208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98834" y="1371600"/>
            <a:ext cx="9296400" cy="3288968"/>
          </a:xfrm>
        </p:spPr>
        <p:txBody>
          <a:bodyPr anchor="ctr" anchorCtr="0">
            <a:spAutoFit/>
          </a:bodyPr>
          <a:lstStyle/>
          <a:p>
            <a:pPr>
              <a:buNone/>
            </a:pPr>
            <a:r>
              <a:rPr lang="bg-BG" sz="3600" dirty="0"/>
              <a:t>Учебник по основи на програмирането</a:t>
            </a:r>
            <a:endParaRPr lang="en-US" sz="3600" dirty="0"/>
          </a:p>
          <a:p>
            <a:pPr marL="533400" lvl="1" indent="-266700"/>
            <a:r>
              <a:rPr lang="en-US" sz="3600" dirty="0"/>
              <a:t>"</a:t>
            </a:r>
            <a:r>
              <a:rPr lang="bg-BG" sz="3600" dirty="0">
                <a:solidFill>
                  <a:schemeClr val="tx2">
                    <a:lumMod val="75000"/>
                  </a:schemeClr>
                </a:solidFill>
              </a:rPr>
              <a:t>Въведение в програмирането със </a:t>
            </a: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C#</a:t>
            </a:r>
            <a:r>
              <a:rPr lang="en-US" sz="3600" dirty="0"/>
              <a:t>", </a:t>
            </a:r>
            <a:r>
              <a:rPr lang="bg-BG" sz="3600" dirty="0"/>
              <a:t>Светлин Наков и колектив</a:t>
            </a:r>
            <a:r>
              <a:rPr lang="en-US" sz="3600" dirty="0"/>
              <a:t>, </a:t>
            </a: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2017</a:t>
            </a:r>
            <a:r>
              <a:rPr lang="en-US" sz="3600" dirty="0"/>
              <a:t>, ISBN 978-619-00-0635-0</a:t>
            </a:r>
          </a:p>
          <a:p>
            <a:pPr marL="533400" lvl="1" indent="-266700"/>
            <a:r>
              <a:rPr lang="bg-BG" sz="3600" dirty="0"/>
              <a:t>Свободна за прочит</a:t>
            </a:r>
            <a:r>
              <a:rPr lang="en-US" sz="3600" dirty="0"/>
              <a:t>: </a:t>
            </a:r>
            <a:r>
              <a:rPr lang="en-US" sz="3600" dirty="0">
                <a:hlinkClick r:id="rId2"/>
              </a:rPr>
              <a:t>csharp-book.softuni.bg</a:t>
            </a:r>
            <a:endParaRPr lang="bg-BG" sz="36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615" y="76200"/>
            <a:ext cx="10325197" cy="1110780"/>
          </a:xfrm>
        </p:spPr>
        <p:txBody>
          <a:bodyPr>
            <a:normAutofit fontScale="90000"/>
          </a:bodyPr>
          <a:lstStyle/>
          <a:p>
            <a:r>
              <a:rPr lang="bg-BG" dirty="0"/>
              <a:t>Книга "Въведение в програмирането със </a:t>
            </a:r>
            <a:r>
              <a:rPr lang="en-US" dirty="0"/>
              <a:t>C#</a:t>
            </a:r>
            <a:r>
              <a:rPr lang="bg-BG" dirty="0"/>
              <a:t> </a:t>
            </a:r>
            <a:r>
              <a:rPr lang="en-US" dirty="0"/>
              <a:t>(2)</a:t>
            </a:r>
          </a:p>
        </p:txBody>
      </p:sp>
      <p:pic>
        <p:nvPicPr>
          <p:cNvPr id="5" name="Picture 4">
            <a:hlinkClick r:id="rId3"/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012" y="2895600"/>
            <a:ext cx="1964822" cy="2707432"/>
          </a:xfrm>
          <a:prstGeom prst="rect">
            <a:avLst/>
          </a:prstGeom>
          <a:ln w="3175">
            <a:solidFill>
              <a:schemeClr val="accent5">
                <a:lumMod val="60000"/>
                <a:lumOff val="40000"/>
                <a:alpha val="50000"/>
              </a:schemeClr>
            </a:solidFill>
          </a:ln>
          <a:effectLst>
            <a:outerShdw blurRad="292100" dist="139700" dir="2700000" algn="tl" rotWithShape="0">
              <a:schemeClr val="bg1">
                <a:alpha val="65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107131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>
                <a:defRPr/>
              </a:pPr>
              <a:t>25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bg-BG" dirty="0"/>
              <a:t>Софтуер за обучението в настоящия курс</a:t>
            </a:r>
            <a:r>
              <a:rPr lang="en-US" dirty="0"/>
              <a:t>: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Microsoft Windows (Win 10 / Win 8.1 / Win8 / Win7)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hlinkClick r:id="rId3"/>
              </a:rPr>
              <a:t>Visual Studio Community 2017</a:t>
            </a:r>
            <a:r>
              <a:rPr lang="en-US" dirty="0"/>
              <a:t> (</a:t>
            </a:r>
            <a:r>
              <a:rPr lang="bg-BG" dirty="0"/>
              <a:t>безплатна версия на </a:t>
            </a:r>
            <a:r>
              <a:rPr lang="en-US" dirty="0"/>
              <a:t>VS 201</a:t>
            </a:r>
            <a:r>
              <a:rPr lang="bg-BG" dirty="0"/>
              <a:t>7</a:t>
            </a:r>
            <a:r>
              <a:rPr lang="en-US" dirty="0"/>
              <a:t>)</a:t>
            </a:r>
          </a:p>
          <a:p>
            <a:pPr lvl="2">
              <a:lnSpc>
                <a:spcPct val="110000"/>
              </a:lnSpc>
            </a:pPr>
            <a:r>
              <a:rPr lang="en-US" dirty="0"/>
              <a:t>Visual Studio 201</a:t>
            </a:r>
            <a:r>
              <a:rPr lang="bg-BG" dirty="0"/>
              <a:t>5</a:t>
            </a:r>
            <a:r>
              <a:rPr lang="en-US" dirty="0"/>
              <a:t> / 201</a:t>
            </a:r>
            <a:r>
              <a:rPr lang="bg-BG" dirty="0"/>
              <a:t>3</a:t>
            </a:r>
            <a:r>
              <a:rPr lang="en-US" dirty="0"/>
              <a:t> / 201</a:t>
            </a:r>
            <a:r>
              <a:rPr lang="bg-BG" dirty="0"/>
              <a:t>2</a:t>
            </a:r>
            <a:r>
              <a:rPr lang="en-US" dirty="0"/>
              <a:t> </a:t>
            </a:r>
            <a:r>
              <a:rPr lang="bg-BG" dirty="0"/>
              <a:t>също може (но не се препоръчва)</a:t>
            </a:r>
            <a:endParaRPr lang="en-US" dirty="0"/>
          </a:p>
          <a:p>
            <a:pPr lvl="1">
              <a:lnSpc>
                <a:spcPct val="110000"/>
              </a:lnSpc>
            </a:pPr>
            <a:r>
              <a:rPr lang="bg-BG" dirty="0"/>
              <a:t>Алтернативи:</a:t>
            </a:r>
          </a:p>
          <a:p>
            <a:pPr lvl="2">
              <a:lnSpc>
                <a:spcPct val="110000"/>
              </a:lnSpc>
            </a:pPr>
            <a:r>
              <a:rPr lang="en-US" dirty="0" err="1">
                <a:hlinkClick r:id="rId4"/>
              </a:rPr>
              <a:t>MonoDevelop</a:t>
            </a:r>
            <a:r>
              <a:rPr lang="en-US" dirty="0"/>
              <a:t> (</a:t>
            </a:r>
            <a:r>
              <a:rPr lang="bg-BG" dirty="0"/>
              <a:t>за </a:t>
            </a:r>
            <a:r>
              <a:rPr lang="en-US" dirty="0"/>
              <a:t>Mac,</a:t>
            </a:r>
            <a:r>
              <a:rPr lang="bg-BG" dirty="0"/>
              <a:t> </a:t>
            </a:r>
            <a:r>
              <a:rPr lang="en-US" dirty="0"/>
              <a:t>Linux</a:t>
            </a:r>
            <a:r>
              <a:rPr lang="bg-BG" dirty="0"/>
              <a:t> и </a:t>
            </a:r>
            <a:r>
              <a:rPr lang="en-US" dirty="0"/>
              <a:t>Windows)</a:t>
            </a:r>
            <a:endParaRPr lang="bg-BG" dirty="0"/>
          </a:p>
          <a:p>
            <a:pPr lvl="2">
              <a:lnSpc>
                <a:spcPct val="110000"/>
              </a:lnSpc>
            </a:pPr>
            <a:r>
              <a:rPr lang="en-US" dirty="0" err="1">
                <a:hlinkClick r:id="rId5"/>
              </a:rPr>
              <a:t>.Net</a:t>
            </a:r>
            <a:r>
              <a:rPr lang="en-US" dirty="0">
                <a:hlinkClick r:id="rId5"/>
              </a:rPr>
              <a:t> Fiddle</a:t>
            </a:r>
            <a:r>
              <a:rPr lang="en-US" dirty="0"/>
              <a:t> </a:t>
            </a:r>
            <a:r>
              <a:rPr lang="bg-BG" dirty="0"/>
              <a:t>(директно в браузър)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Препоръчителен софтуер</a:t>
            </a:r>
            <a:endParaRPr lang="en-US" dirty="0"/>
          </a:p>
        </p:txBody>
      </p:sp>
      <p:pic>
        <p:nvPicPr>
          <p:cNvPr id="7" name="Picture 6">
            <a:hlinkClick r:id="rId3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69499" y="4038600"/>
            <a:ext cx="3513333" cy="990600"/>
          </a:xfrm>
          <a:prstGeom prst="roundRect">
            <a:avLst>
              <a:gd name="adj" fmla="val 3842"/>
            </a:avLst>
          </a:prstGeom>
          <a:ln w="6350">
            <a:solidFill>
              <a:srgbClr val="00B0F0">
                <a:alpha val="70000"/>
              </a:srgbClr>
            </a:solidFill>
          </a:ln>
        </p:spPr>
      </p:pic>
      <p:pic>
        <p:nvPicPr>
          <p:cNvPr id="6" name="Picture 5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69498" y="5467399"/>
            <a:ext cx="3513334" cy="823700"/>
          </a:xfrm>
          <a:prstGeom prst="roundRect">
            <a:avLst>
              <a:gd name="adj" fmla="val 3842"/>
            </a:avLst>
          </a:prstGeom>
          <a:ln w="6350">
            <a:solidFill>
              <a:srgbClr val="00B0F0">
                <a:alpha val="70000"/>
              </a:srgbClr>
            </a:solidFill>
          </a:ln>
        </p:spPr>
      </p:pic>
    </p:spTree>
    <p:extLst>
      <p:ext uri="{BB962C8B-B14F-4D97-AF65-F5344CB8AC3E}">
        <p14:creationId xmlns:p14="http://schemas.microsoft.com/office/powerpoint/2010/main" val="5123681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Основи на програмирането – откриване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https://softuni.bg/courses/</a:t>
            </a:r>
            <a:endParaRPr lang="en-US" dirty="0"/>
          </a:p>
        </p:txBody>
      </p:sp>
      <p:pic>
        <p:nvPicPr>
          <p:cNvPr id="13" name="Picture 12">
            <a:hlinkClick r:id="rId4"/>
          </p:cNvPr>
          <p:cNvPicPr>
            <a:picLocks noChangeAspect="1"/>
          </p:cNvPicPr>
          <p:nvPr/>
        </p:nvPicPr>
        <p:blipFill rotWithShape="1">
          <a:blip r:embed="rId5"/>
          <a:srcRect l="-16203" r="-16203"/>
          <a:stretch/>
        </p:blipFill>
        <p:spPr>
          <a:xfrm>
            <a:off x="303212" y="1246226"/>
            <a:ext cx="2763622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4" name="Picture 13">
            <a:hlinkClick r:id="rId6"/>
          </p:cNvPr>
          <p:cNvPicPr>
            <a:picLocks noChangeAspect="1"/>
          </p:cNvPicPr>
          <p:nvPr/>
        </p:nvPicPr>
        <p:blipFill rotWithShape="1">
          <a:blip r:embed="rId7"/>
          <a:srcRect l="-5908" r="-5908"/>
          <a:stretch/>
        </p:blipFill>
        <p:spPr>
          <a:xfrm>
            <a:off x="3787285" y="1254944"/>
            <a:ext cx="2763621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6" name="Picture 15">
            <a:hlinkClick r:id="rId8"/>
          </p:cNvPr>
          <p:cNvPicPr>
            <a:picLocks noChangeAspect="1"/>
          </p:cNvPicPr>
          <p:nvPr/>
        </p:nvPicPr>
        <p:blipFill rotWithShape="1">
          <a:blip r:embed="rId9"/>
          <a:srcRect l="-25003" r="-25003"/>
          <a:stretch/>
        </p:blipFill>
        <p:spPr>
          <a:xfrm>
            <a:off x="7271357" y="4002018"/>
            <a:ext cx="4614255" cy="949046"/>
          </a:xfrm>
          <a:prstGeom prst="roundRect">
            <a:avLst>
              <a:gd name="adj" fmla="val 2953"/>
            </a:avLst>
          </a:prstGeom>
          <a:solidFill>
            <a:schemeClr val="tx1"/>
          </a:solidFill>
        </p:spPr>
      </p:pic>
      <p:pic>
        <p:nvPicPr>
          <p:cNvPr id="17" name="Picture 16">
            <a:hlinkClick r:id="rId10"/>
          </p:cNvPr>
          <p:cNvPicPr>
            <a:picLocks noChangeAspect="1"/>
          </p:cNvPicPr>
          <p:nvPr/>
        </p:nvPicPr>
        <p:blipFill rotWithShape="1">
          <a:blip r:embed="rId11"/>
          <a:srcRect l="-705" r="-705"/>
          <a:stretch/>
        </p:blipFill>
        <p:spPr>
          <a:xfrm>
            <a:off x="7271357" y="5375554"/>
            <a:ext cx="4614255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8" name="Picture 17">
            <a:hlinkClick r:id="rId12"/>
          </p:cNvPr>
          <p:cNvPicPr>
            <a:picLocks noChangeAspect="1"/>
          </p:cNvPicPr>
          <p:nvPr/>
        </p:nvPicPr>
        <p:blipFill rotWithShape="1">
          <a:blip r:embed="rId13"/>
          <a:srcRect t="-66530" b="-59505"/>
          <a:stretch/>
        </p:blipFill>
        <p:spPr>
          <a:xfrm>
            <a:off x="7271357" y="2619763"/>
            <a:ext cx="4614255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0" name="Picture 19">
            <a:hlinkClick r:id="rId14"/>
          </p:cNvPr>
          <p:cNvPicPr>
            <a:picLocks noChangeAspect="1"/>
          </p:cNvPicPr>
          <p:nvPr/>
        </p:nvPicPr>
        <p:blipFill rotWithShape="1">
          <a:blip r:embed="rId15"/>
          <a:srcRect l="-14709" r="-14709"/>
          <a:stretch/>
        </p:blipFill>
        <p:spPr>
          <a:xfrm>
            <a:off x="303212" y="5375554"/>
            <a:ext cx="2763622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1" name="Picture 20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787284" y="5375554"/>
            <a:ext cx="2763622" cy="94904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 rotWithShape="1">
          <a:blip r:embed="rId19"/>
          <a:srcRect l="-9951" r="-9951"/>
          <a:stretch/>
        </p:blipFill>
        <p:spPr>
          <a:xfrm>
            <a:off x="7271357" y="1246226"/>
            <a:ext cx="4614254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39657418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5199200"/>
            <a:ext cx="8938472" cy="820600"/>
          </a:xfrm>
        </p:spPr>
        <p:txBody>
          <a:bodyPr/>
          <a:lstStyle/>
          <a:p>
            <a:r>
              <a:rPr lang="bg-BG" dirty="0"/>
              <a:t>Представяне на менторите</a:t>
            </a:r>
            <a:endParaRPr lang="en-US" dirty="0"/>
          </a:p>
        </p:txBody>
      </p:sp>
      <p:pic>
        <p:nvPicPr>
          <p:cNvPr id="1028" name="Picture 4" descr="http://ibnamoo.com/wp-content/uploads/2015/05/mento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1724" y="762000"/>
            <a:ext cx="5029200" cy="4023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jomcdermott.files.wordpress.com/2012/07/ppp_prd_087_3d_people-cooperati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2" y="2104608"/>
            <a:ext cx="36576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thepersonalbrandprofessor.com/wp-content/uploads/2014/09/Mentoring-Pic-1.jpg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9012" y="1828800"/>
            <a:ext cx="2534203" cy="2674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98736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bg-BG" dirty="0"/>
              <a:t>Настоящият курс </a:t>
            </a:r>
            <a:r>
              <a:rPr lang="en-US" dirty="0"/>
              <a:t>(</a:t>
            </a:r>
            <a:r>
              <a:rPr lang="bg-BG" dirty="0"/>
              <a:t>слайдове</a:t>
            </a:r>
            <a:r>
              <a:rPr lang="en-US" dirty="0"/>
              <a:t>, </a:t>
            </a:r>
            <a:r>
              <a:rPr lang="bg-BG" dirty="0"/>
              <a:t>примери</a:t>
            </a:r>
            <a:r>
              <a:rPr lang="en-US" dirty="0"/>
              <a:t>, </a:t>
            </a:r>
            <a:r>
              <a:rPr lang="bg-BG" dirty="0"/>
              <a:t>видео</a:t>
            </a:r>
            <a:r>
              <a:rPr lang="en-US" dirty="0"/>
              <a:t>, </a:t>
            </a:r>
            <a:r>
              <a:rPr lang="bg-BG" dirty="0"/>
              <a:t>задачи и др.</a:t>
            </a:r>
            <a:r>
              <a:rPr lang="en-US" dirty="0"/>
              <a:t>)</a:t>
            </a:r>
            <a:r>
              <a:rPr lang="bg-BG" dirty="0"/>
              <a:t> се разпространяват под свободен лиценз </a:t>
            </a:r>
            <a:r>
              <a:rPr lang="en-US" dirty="0"/>
              <a:t>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</a:t>
            </a:r>
            <a:endParaRPr lang="bg-BG" dirty="0"/>
          </a:p>
          <a:p>
            <a:endParaRPr lang="bg-BG" sz="2400" dirty="0"/>
          </a:p>
          <a:p>
            <a:endParaRPr lang="bg-BG" sz="2400" dirty="0"/>
          </a:p>
          <a:p>
            <a:endParaRPr lang="bg-BG" sz="2400" dirty="0"/>
          </a:p>
          <a:p>
            <a:endParaRPr lang="bg-BG" sz="2400" dirty="0"/>
          </a:p>
          <a:p>
            <a:pPr>
              <a:spcBef>
                <a:spcPts val="1800"/>
              </a:spcBef>
            </a:pPr>
            <a:r>
              <a:rPr lang="bg-BG" sz="2400" dirty="0"/>
              <a:t>Благодарности</a:t>
            </a:r>
            <a:r>
              <a:rPr lang="en-US" sz="2400" dirty="0"/>
              <a:t>: </a:t>
            </a:r>
            <a:r>
              <a:rPr lang="bg-BG" sz="2400" dirty="0"/>
              <a:t>настоящият материал може да съдържа части от следните източници</a:t>
            </a:r>
            <a:endParaRPr lang="en-US" sz="2400" dirty="0"/>
          </a:p>
          <a:p>
            <a:pPr lvl="1"/>
            <a:r>
              <a:rPr lang="bg-BG" sz="2000" dirty="0"/>
              <a:t>Книга </a:t>
            </a:r>
            <a:r>
              <a:rPr lang="en-US" sz="2000" dirty="0"/>
              <a:t>"</a:t>
            </a:r>
            <a:r>
              <a:rPr lang="bg-BG" sz="2000" dirty="0">
                <a:hlinkClick r:id="rId4"/>
              </a:rPr>
              <a:t>Основи на програмирането със </a:t>
            </a:r>
            <a:r>
              <a:rPr lang="en-US" sz="2000" dirty="0">
                <a:hlinkClick r:id="rId4"/>
              </a:rPr>
              <a:t>C#"</a:t>
            </a:r>
            <a:r>
              <a:rPr lang="bg-BG" sz="2000" dirty="0"/>
              <a:t> от Светлин Наков и колектив с лиценз</a:t>
            </a:r>
            <a:r>
              <a:rPr lang="en-US" sz="2000" dirty="0"/>
              <a:t> </a:t>
            </a:r>
            <a:r>
              <a:rPr lang="en-US" sz="2000" dirty="0">
                <a:hlinkClick r:id="rId5"/>
              </a:rPr>
              <a:t>CC-BY-SA</a:t>
            </a:r>
            <a:endParaRPr lang="bg-BG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Лиценз</a:t>
            </a:r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07637" y="3462620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6474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3"/>
              </a:rPr>
              <a:t>softuni.bg</a:t>
            </a:r>
            <a:r>
              <a:rPr lang="en-US" sz="2900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Software University Foundation</a:t>
            </a:r>
            <a:endParaRPr lang="bg-BG" sz="3200" dirty="0"/>
          </a:p>
          <a:p>
            <a:pPr lvl="1">
              <a:lnSpc>
                <a:spcPct val="100000"/>
              </a:lnSpc>
            </a:pPr>
            <a:r>
              <a:rPr lang="en-US" sz="3000" noProof="1">
                <a:hlinkClick r:id="rId4"/>
              </a:rPr>
              <a:t>http://softuni.foundation/</a:t>
            </a:r>
            <a:endParaRPr lang="en-US" sz="30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</a:t>
            </a:r>
            <a:endParaRPr lang="bg-BG" noProof="1"/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>
                <a:hlinkClick r:id="rId6"/>
              </a:rPr>
              <a:t>forum.softuni.bg</a:t>
            </a:r>
            <a:endParaRPr lang="en-US" noProof="1"/>
          </a:p>
        </p:txBody>
      </p:sp>
      <p:pic>
        <p:nvPicPr>
          <p:cNvPr id="10" name="Picture 9">
            <a:hlinkClick r:id="rId4" tooltip="Software University Foundation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8485" y="3265920"/>
            <a:ext cx="1467096" cy="365922"/>
          </a:xfrm>
          <a:prstGeom prst="rect">
            <a:avLst/>
          </a:prstGeom>
        </p:spPr>
      </p:pic>
      <p:pic>
        <p:nvPicPr>
          <p:cNvPr id="11" name="Picture 4" descr="http://www.facebook.com/SoftwareUniversity" title="Software University @ Facebook">
            <a:hlinkClick r:id="rId8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4012240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6" tooltip="Software University Discussion Forum"/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410200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3"/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183" y="2727414"/>
            <a:ext cx="2746993" cy="3657600"/>
          </a:xfrm>
          <a:prstGeom prst="rect">
            <a:avLst/>
          </a:prstGeom>
        </p:spPr>
      </p:pic>
      <p:pic>
        <p:nvPicPr>
          <p:cNvPr id="16" name="Picture 15" descr="A picture containing clipart&#10;&#10;Description generated with very high confidence">
            <a:extLst>
              <a:ext uri="{FF2B5EF4-FFF2-40B4-BE49-F238E27FC236}">
                <a16:creationId xmlns:a16="http://schemas.microsoft.com/office/drawing/2014/main" id="{1D5EA20F-A08B-46D3-A0D8-2268395A0484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9444" y="1039681"/>
            <a:ext cx="1496137" cy="1845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1298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BB7D93F-8577-49CE-8E5D-34FDAA5B88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0612" y="1143000"/>
            <a:ext cx="7385676" cy="345016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3628" y="4900021"/>
            <a:ext cx="8938472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bg-BG" dirty="0"/>
              <a:t>Основи на програмирането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583628" y="5712544"/>
            <a:ext cx="8938472" cy="688256"/>
          </a:xfrm>
        </p:spPr>
        <p:txBody>
          <a:bodyPr/>
          <a:lstStyle/>
          <a:p>
            <a:r>
              <a:rPr lang="bg-BG" dirty="0"/>
              <a:t>Цели на курса и учебна програма</a:t>
            </a:r>
            <a:endParaRPr lang="en-US" dirty="0"/>
          </a:p>
        </p:txBody>
      </p:sp>
      <p:pic>
        <p:nvPicPr>
          <p:cNvPr id="1026" name="Picture 2" descr="http://files.softicons.com/download/application-icons/3d-cartoon-icons-by-deleket/png/256/Web%20Codin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2412" y="1778930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419636">
            <a:off x="940730" y="2936788"/>
            <a:ext cx="1821474" cy="1821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73971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bg-BG" dirty="0"/>
              <a:t>Писане на прости команди</a:t>
            </a:r>
          </a:p>
          <a:p>
            <a:pPr>
              <a:lnSpc>
                <a:spcPct val="110000"/>
              </a:lnSpc>
            </a:pPr>
            <a:r>
              <a:rPr lang="bg-BG" dirty="0"/>
              <a:t>Въвеждане и извеждане на числа</a:t>
            </a:r>
          </a:p>
          <a:p>
            <a:pPr>
              <a:lnSpc>
                <a:spcPct val="110000"/>
              </a:lnSpc>
            </a:pPr>
            <a:r>
              <a:rPr lang="bg-BG" dirty="0"/>
              <a:t>Проверки</a:t>
            </a:r>
          </a:p>
          <a:p>
            <a:pPr>
              <a:lnSpc>
                <a:spcPct val="110000"/>
              </a:lnSpc>
            </a:pPr>
            <a:r>
              <a:rPr lang="bg-BG" dirty="0"/>
              <a:t>Повторения (цикли)</a:t>
            </a:r>
          </a:p>
          <a:p>
            <a:pPr>
              <a:lnSpc>
                <a:spcPct val="110000"/>
              </a:lnSpc>
            </a:pPr>
            <a:r>
              <a:rPr lang="bg-BG" dirty="0"/>
              <a:t>Приемен изпит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Основи на програмирането в </a:t>
            </a:r>
            <a:r>
              <a:rPr lang="bg-BG" noProof="1"/>
              <a:t>СофтУни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0412" y="4114800"/>
            <a:ext cx="1981372" cy="1981372"/>
          </a:xfrm>
          <a:prstGeom prst="ellipse">
            <a:avLst/>
          </a:prstGeom>
          <a:ln>
            <a:solidFill>
              <a:schemeClr val="tx2">
                <a:lumMod val="75000"/>
                <a:alpha val="50196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7095174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53001"/>
            <a:ext cx="11804822" cy="566847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bg-BG" dirty="0"/>
              <a:t>Курсът „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Онсови на програмирането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"</a:t>
            </a:r>
            <a:r>
              <a:rPr lang="bg-BG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дава</a:t>
            </a:r>
            <a:r>
              <a:rPr lang="en-US" dirty="0"/>
              <a:t>:</a:t>
            </a:r>
          </a:p>
          <a:p>
            <a:pPr lvl="1">
              <a:lnSpc>
                <a:spcPct val="100000"/>
              </a:lnSpc>
            </a:pP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Първи стъпки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bg-BG" dirty="0"/>
              <a:t>в писането на код (</a:t>
            </a:r>
            <a:r>
              <a:rPr lang="en-US" dirty="0"/>
              <a:t>coding):</a:t>
            </a:r>
          </a:p>
          <a:p>
            <a:pPr lvl="2">
              <a:lnSpc>
                <a:spcPct val="100000"/>
              </a:lnSpc>
            </a:pPr>
            <a:r>
              <a:rPr lang="bg-BG" dirty="0"/>
              <a:t>Четене на данни и прости пресмятания</a:t>
            </a:r>
          </a:p>
          <a:p>
            <a:pPr lvl="2">
              <a:lnSpc>
                <a:spcPct val="100000"/>
              </a:lnSpc>
            </a:pPr>
            <a:r>
              <a:rPr lang="bg-BG" dirty="0"/>
              <a:t>Работа с проверки и повторения (цикли)</a:t>
            </a:r>
          </a:p>
          <a:p>
            <a:pPr lvl="2">
              <a:lnSpc>
                <a:spcPct val="100000"/>
              </a:lnSpc>
            </a:pPr>
            <a:r>
              <a:rPr lang="bg-BG" dirty="0"/>
              <a:t>Материалът е на ниво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4-5 клас в училище</a:t>
            </a:r>
            <a:r>
              <a:rPr lang="bg-BG" dirty="0"/>
              <a:t>!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Цели на курса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9037" y="1371600"/>
            <a:ext cx="2383175" cy="2514600"/>
          </a:xfrm>
          <a:prstGeom prst="roundRect">
            <a:avLst>
              <a:gd name="adj" fmla="val 1758"/>
            </a:avLst>
          </a:prstGeom>
        </p:spPr>
      </p:pic>
    </p:spTree>
    <p:extLst>
      <p:ext uri="{BB962C8B-B14F-4D97-AF65-F5344CB8AC3E}">
        <p14:creationId xmlns:p14="http://schemas.microsoft.com/office/powerpoint/2010/main" val="30955640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42913" indent="-442913">
              <a:lnSpc>
                <a:spcPct val="130000"/>
              </a:lnSpc>
              <a:buFont typeface="+mj-lt"/>
              <a:buAutoNum type="arabicPeriod"/>
            </a:pPr>
            <a:r>
              <a:rPr lang="ru-RU" dirty="0"/>
              <a:t>Добре дошли в СофтУни. Откриване на курса</a:t>
            </a:r>
            <a:r>
              <a:rPr lang="en-US" dirty="0"/>
              <a:t>.</a:t>
            </a:r>
            <a:br>
              <a:rPr lang="en-US" dirty="0"/>
            </a:br>
            <a:r>
              <a:rPr lang="ru-RU" dirty="0"/>
              <a:t>Първи стъпки в </a:t>
            </a:r>
            <a:r>
              <a:rPr lang="bg-BG" dirty="0"/>
              <a:t>програмирането</a:t>
            </a:r>
            <a:r>
              <a:rPr lang="en-US" dirty="0"/>
              <a:t>.</a:t>
            </a:r>
            <a:endParaRPr lang="ru-RU" dirty="0"/>
          </a:p>
          <a:p>
            <a:pPr marL="442913" indent="-442913">
              <a:lnSpc>
                <a:spcPct val="130000"/>
              </a:lnSpc>
              <a:buFont typeface="+mj-lt"/>
              <a:buAutoNum type="arabicPeriod"/>
            </a:pPr>
            <a:r>
              <a:rPr lang="ru-RU" dirty="0"/>
              <a:t>Прости пресмятания с числа</a:t>
            </a:r>
          </a:p>
          <a:p>
            <a:pPr marL="442913" indent="-442913">
              <a:lnSpc>
                <a:spcPct val="130000"/>
              </a:lnSpc>
              <a:buFont typeface="+mj-lt"/>
              <a:buAutoNum type="arabicPeriod"/>
            </a:pPr>
            <a:r>
              <a:rPr lang="ru-RU" dirty="0"/>
              <a:t>Проверки (</a:t>
            </a:r>
            <a:r>
              <a:rPr lang="en-US" dirty="0"/>
              <a:t>if </a:t>
            </a:r>
            <a:r>
              <a:rPr lang="bg-BG" dirty="0"/>
              <a:t>конструкция)</a:t>
            </a:r>
            <a:endParaRPr lang="ru-RU" dirty="0"/>
          </a:p>
          <a:p>
            <a:pPr marL="442913" indent="-442913">
              <a:lnSpc>
                <a:spcPct val="130000"/>
              </a:lnSpc>
              <a:buFont typeface="+mj-lt"/>
              <a:buAutoNum type="arabicPeriod"/>
            </a:pPr>
            <a:r>
              <a:rPr lang="ru-RU" dirty="0"/>
              <a:t>По-сложни проверки (вложени </a:t>
            </a:r>
            <a:r>
              <a:rPr lang="en-US" dirty="0"/>
              <a:t>if)</a:t>
            </a:r>
          </a:p>
          <a:p>
            <a:pPr marL="442913" indent="-442913">
              <a:lnSpc>
                <a:spcPct val="130000"/>
              </a:lnSpc>
              <a:buFont typeface="+mj-lt"/>
              <a:buAutoNum type="arabicPeriod"/>
            </a:pPr>
            <a:r>
              <a:rPr lang="ru-RU" dirty="0"/>
              <a:t>Повторения (цикли)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Учебна програма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2596" y="2914648"/>
            <a:ext cx="3804586" cy="3278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640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42913" indent="-442913">
              <a:lnSpc>
                <a:spcPct val="130000"/>
              </a:lnSpc>
              <a:buFont typeface="+mj-lt"/>
              <a:buAutoNum type="arabicPeriod" startAt="6"/>
            </a:pPr>
            <a:r>
              <a:rPr lang="ru-RU" dirty="0"/>
              <a:t>Чертане на фигурки на конзолата с цикли</a:t>
            </a:r>
          </a:p>
          <a:p>
            <a:pPr marL="442913" indent="-442913">
              <a:lnSpc>
                <a:spcPct val="130000"/>
              </a:lnSpc>
              <a:buFont typeface="+mj-lt"/>
              <a:buAutoNum type="arabicPeriod" startAt="6"/>
            </a:pPr>
            <a:r>
              <a:rPr lang="ru-RU" dirty="0"/>
              <a:t>Вложени цикли – </a:t>
            </a:r>
            <a:r>
              <a:rPr lang="bg-BG" dirty="0"/>
              <a:t>решаване на </a:t>
            </a:r>
            <a:r>
              <a:rPr lang="ru-RU" dirty="0"/>
              <a:t>задачи</a:t>
            </a:r>
          </a:p>
          <a:p>
            <a:pPr marL="442913" indent="-442913">
              <a:lnSpc>
                <a:spcPct val="130000"/>
              </a:lnSpc>
              <a:buFont typeface="+mj-lt"/>
              <a:buAutoNum type="arabicPeriod" startAt="6"/>
            </a:pPr>
            <a:r>
              <a:rPr lang="ru-RU" dirty="0"/>
              <a:t>Подготовка за приемен изпит</a:t>
            </a:r>
          </a:p>
          <a:p>
            <a:pPr marL="442913" indent="-442913">
              <a:lnSpc>
                <a:spcPct val="130000"/>
              </a:lnSpc>
              <a:buFont typeface="+mj-lt"/>
              <a:buAutoNum type="arabicPeriod" startAt="6"/>
            </a:pPr>
            <a:r>
              <a:rPr lang="ru-RU" dirty="0"/>
              <a:t>Практически приемен изпит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Учебна програма</a:t>
            </a:r>
            <a:r>
              <a:rPr lang="en-US" dirty="0"/>
              <a:t> (2)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2596" y="2914648"/>
            <a:ext cx="3804586" cy="3278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4696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626748" y="5561152"/>
            <a:ext cx="8938472" cy="820600"/>
          </a:xfrm>
        </p:spPr>
        <p:txBody>
          <a:bodyPr/>
          <a:lstStyle/>
          <a:p>
            <a:r>
              <a:rPr lang="bg-BG" dirty="0"/>
              <a:t>Преподаватели</a:t>
            </a:r>
            <a:endParaRPr lang="en-US" dirty="0"/>
          </a:p>
        </p:txBody>
      </p:sp>
      <p:pic>
        <p:nvPicPr>
          <p:cNvPr id="4" name="Картина 3">
            <a:extLst>
              <a:ext uri="{FF2B5EF4-FFF2-40B4-BE49-F238E27FC236}">
                <a16:creationId xmlns:a16="http://schemas.microsoft.com/office/drawing/2014/main" id="{AE8A5E15-A499-4B80-94A0-B3372FF344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8084" y="1065352"/>
            <a:ext cx="4495800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107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>
                <a:defRPr/>
              </a:pPr>
              <a:t>9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5612" y="1524000"/>
            <a:ext cx="8433907" cy="458787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bg-BG" sz="3600" b="1" dirty="0">
                <a:solidFill>
                  <a:schemeClr val="tx2">
                    <a:lumMod val="75000"/>
                  </a:schemeClr>
                </a:solidFill>
              </a:rPr>
              <a:t>Мариян Апостолов</a:t>
            </a:r>
            <a:endParaRPr lang="en-US" sz="3600" b="1" dirty="0">
              <a:solidFill>
                <a:schemeClr val="tx2">
                  <a:lumMod val="75000"/>
                </a:schemeClr>
              </a:solidFill>
            </a:endParaRP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bg-BG" sz="3200" dirty="0"/>
              <a:t>Софтуерен разработчик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ru-RU" sz="3200" dirty="0" err="1"/>
              <a:t>Основен</a:t>
            </a:r>
            <a:r>
              <a:rPr lang="ru-RU" sz="3200" dirty="0"/>
              <a:t> ментор в </a:t>
            </a:r>
            <a:r>
              <a:rPr lang="ru-RU" sz="3200" dirty="0" err="1"/>
              <a:t>CoderDojo</a:t>
            </a:r>
            <a:r>
              <a:rPr lang="ru-RU" sz="3200" dirty="0"/>
              <a:t> </a:t>
            </a:r>
            <a:r>
              <a:rPr lang="ru-RU" sz="3200" dirty="0" err="1"/>
              <a:t>Bulgaria</a:t>
            </a:r>
            <a:endParaRPr lang="ru-RU" sz="3200" dirty="0"/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ru-RU" sz="3200" dirty="0" err="1"/>
              <a:t>Дипломиран</a:t>
            </a:r>
            <a:r>
              <a:rPr lang="ru-RU" sz="3200" dirty="0"/>
              <a:t> студент на </a:t>
            </a:r>
            <a:r>
              <a:rPr lang="ru-RU" sz="3200" dirty="0" err="1"/>
              <a:t>СофтУни</a:t>
            </a:r>
            <a:endParaRPr lang="ru-RU" sz="3200" dirty="0"/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ru-RU" sz="3200" dirty="0" err="1"/>
              <a:t>Авиационен</a:t>
            </a:r>
            <a:r>
              <a:rPr lang="ru-RU" sz="3200" dirty="0"/>
              <a:t> инженер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ru-RU" sz="3200" dirty="0" err="1"/>
              <a:t>Професионален</a:t>
            </a:r>
            <a:r>
              <a:rPr lang="ru-RU" sz="3200" dirty="0"/>
              <a:t> опит </a:t>
            </a:r>
            <a:r>
              <a:rPr lang="ru-RU" sz="3200"/>
              <a:t>със </a:t>
            </a:r>
            <a:r>
              <a:rPr lang="en-US" sz="3200" dirty="0"/>
              <a:t>C#, Java, JavaScript</a:t>
            </a:r>
            <a:endParaRPr lang="bg-BG" sz="3200" dirty="0"/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endParaRPr lang="bg-BG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Преподаватели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E210D9A-68E8-4ED2-9ECD-FE0B7C0AC867}"/>
                  </a:ext>
                </a:extLst>
              </p14:cNvPr>
              <p14:cNvContentPartPr/>
              <p14:nvPr/>
            </p14:nvContentPartPr>
            <p14:xfrm>
              <a:off x="7607553" y="4091185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E210D9A-68E8-4ED2-9ECD-FE0B7C0AC86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598553" y="4082185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32567983-E96C-46CB-BBFE-9A2332CCF48B}"/>
                  </a:ext>
                </a:extLst>
              </p14:cNvPr>
              <p14:cNvContentPartPr/>
              <p14:nvPr/>
            </p14:nvContentPartPr>
            <p14:xfrm>
              <a:off x="6862713" y="3393505"/>
              <a:ext cx="360" cy="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32567983-E96C-46CB-BBFE-9A2332CCF48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853713" y="3384505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76DB4342-2470-44A1-82F1-7B0F6BA74C93}"/>
                  </a:ext>
                </a:extLst>
              </p14:cNvPr>
              <p14:cNvContentPartPr/>
              <p14:nvPr/>
            </p14:nvContentPartPr>
            <p14:xfrm>
              <a:off x="6645993" y="3148705"/>
              <a:ext cx="360" cy="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76DB4342-2470-44A1-82F1-7B0F6BA74C9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636993" y="3139705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9E097775-B77E-4B9E-BD5D-A3AADB027A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7187" y="2209800"/>
            <a:ext cx="2893440" cy="28934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578771993"/>
      </p:ext>
    </p:extLst>
  </p:cSld>
  <p:clrMapOvr>
    <a:masterClrMapping/>
  </p:clrMapOvr>
</p:sld>
</file>

<file path=ppt/theme/theme1.xml><?xml version="1.0" encoding="utf-8"?>
<a:theme xmlns:a="http://schemas.openxmlformats.org/drawingml/2006/main" name="1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987</Words>
  <Application>Microsoft Office PowerPoint</Application>
  <PresentationFormat>Custom</PresentationFormat>
  <Paragraphs>196</Paragraphs>
  <Slides>29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Arial</vt:lpstr>
      <vt:lpstr>Calibri</vt:lpstr>
      <vt:lpstr>Consolas</vt:lpstr>
      <vt:lpstr>Wingdings</vt:lpstr>
      <vt:lpstr>Wingdings 2</vt:lpstr>
      <vt:lpstr>1_SoftUni 16x9</vt:lpstr>
      <vt:lpstr>Основи на програмирането</vt:lpstr>
      <vt:lpstr>Съдържание</vt:lpstr>
      <vt:lpstr>Основи на програмирането</vt:lpstr>
      <vt:lpstr>Основи на програмирането в СофтУни</vt:lpstr>
      <vt:lpstr>Цели на курса</vt:lpstr>
      <vt:lpstr>Учебна програма</vt:lpstr>
      <vt:lpstr>Учебна програма (2)</vt:lpstr>
      <vt:lpstr>Преподаватели</vt:lpstr>
      <vt:lpstr>Преподаватели</vt:lpstr>
      <vt:lpstr>Основи на програмирането</vt:lpstr>
      <vt:lpstr>Упражнения и домашни</vt:lpstr>
      <vt:lpstr>Упражнения и домашни (2)</vt:lpstr>
      <vt:lpstr>Практически изпит</vt:lpstr>
      <vt:lpstr>Система за онлайн оценяване </vt:lpstr>
      <vt:lpstr>Резултати от приемен изпит</vt:lpstr>
      <vt:lpstr>Система за оценяване в курса</vt:lpstr>
      <vt:lpstr>Ментори и менторски срещи</vt:lpstr>
      <vt:lpstr>Представяне на менторите</vt:lpstr>
      <vt:lpstr>Ресурси</vt:lpstr>
      <vt:lpstr>Сайт на курса и материали</vt:lpstr>
      <vt:lpstr>Слайдове, видео, домашни</vt:lpstr>
      <vt:lpstr>Книга “Основи на програмирането"</vt:lpstr>
      <vt:lpstr>Книга "Въведение в програмирането със C#"</vt:lpstr>
      <vt:lpstr>Книга "Въведение в програмирането със C# (2)</vt:lpstr>
      <vt:lpstr>Препоръчителен софтуер</vt:lpstr>
      <vt:lpstr>Основи на програмирането – откриване</vt:lpstr>
      <vt:lpstr>Представяне на менторите</vt:lpstr>
      <vt:lpstr>Лиценз</vt:lpstr>
      <vt:lpstr>Trainings @ Software University (SoftUni)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Кодиране за начинаещи - откриване на курса</dc:title>
  <dc:subject>Coding 101 Course</dc:subject>
  <dc:creator/>
  <cp:keywords>Sofware University, SoftUni, programming, coding, software development, education, training, course, курс, програмиране, кодене, кодиране, СофтУни</cp:keywords>
  <dc:description>https://softuni.bg/courses/programming-basics/</dc:description>
  <cp:lastModifiedBy/>
  <cp:revision>1</cp:revision>
  <dcterms:created xsi:type="dcterms:W3CDTF">2014-01-02T17:00:34Z</dcterms:created>
  <dcterms:modified xsi:type="dcterms:W3CDTF">2018-02-16T13:02:57Z</dcterms:modified>
  <cp:category>computer programming;programming;C#;програмиране;кодиране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